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64" r:id="rId2"/>
    <p:sldId id="257" r:id="rId3"/>
    <p:sldId id="258" r:id="rId4"/>
    <p:sldId id="259" r:id="rId5"/>
    <p:sldId id="260" r:id="rId6"/>
    <p:sldId id="261" r:id="rId7"/>
    <p:sldId id="262" r:id="rId8"/>
    <p:sldId id="263" r:id="rId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2" d="100"/>
          <a:sy n="112" d="100"/>
        </p:scale>
        <p:origin x="-1278"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image" Target="../media/image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CFED20-1660-4862-9682-821E346F8735}" type="datetimeFigureOut">
              <a:rPr lang="el-GR" smtClean="0"/>
              <a:t>8/12/2016</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4D3018-9970-4A96-99B2-3B43B33C39C0}" type="slidenum">
              <a:rPr lang="el-GR" smtClean="0"/>
              <a:t>‹#›</a:t>
            </a:fld>
            <a:endParaRPr lang="el-GR"/>
          </a:p>
        </p:txBody>
      </p:sp>
    </p:spTree>
    <p:extLst>
      <p:ext uri="{BB962C8B-B14F-4D97-AF65-F5344CB8AC3E}">
        <p14:creationId xmlns:p14="http://schemas.microsoft.com/office/powerpoint/2010/main" val="14372733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EB083E-6021-4C35-B304-70B84E30BCAB}" type="slidenum">
              <a:rPr lang="en-GB" smtClean="0">
                <a:solidFill>
                  <a:prstClr val="black"/>
                </a:solidFill>
              </a:rPr>
              <a:pPr/>
              <a:t>2</a:t>
            </a:fld>
            <a:endParaRPr lang="en-GB">
              <a:solidFill>
                <a:prstClr val="black"/>
              </a:solidFill>
            </a:endParaRPr>
          </a:p>
        </p:txBody>
      </p:sp>
    </p:spTree>
    <p:extLst>
      <p:ext uri="{BB962C8B-B14F-4D97-AF65-F5344CB8AC3E}">
        <p14:creationId xmlns:p14="http://schemas.microsoft.com/office/powerpoint/2010/main" val="32827939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87EB083E-6021-4C35-B304-70B84E30BCAB}" type="slidenum">
              <a:rPr lang="en-GB" smtClean="0">
                <a:solidFill>
                  <a:prstClr val="black"/>
                </a:solidFill>
              </a:rPr>
              <a:pPr/>
              <a:t>3</a:t>
            </a:fld>
            <a:endParaRPr lang="en-GB">
              <a:solidFill>
                <a:prstClr val="black"/>
              </a:solidFill>
            </a:endParaRPr>
          </a:p>
        </p:txBody>
      </p:sp>
    </p:spTree>
    <p:extLst>
      <p:ext uri="{BB962C8B-B14F-4D97-AF65-F5344CB8AC3E}">
        <p14:creationId xmlns:p14="http://schemas.microsoft.com/office/powerpoint/2010/main" val="6713475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(1) </a:t>
            </a:r>
            <a:r>
              <a:rPr lang="en-GB" sz="1200" i="1" kern="1200" dirty="0" smtClean="0">
                <a:solidFill>
                  <a:schemeClr val="tx1"/>
                </a:solidFill>
                <a:effectLst/>
                <a:latin typeface="+mn-lt"/>
                <a:ea typeface="+mn-ea"/>
                <a:cs typeface="+mn-cs"/>
              </a:rPr>
              <a:t>Propensity or disposition to trust in general others</a:t>
            </a:r>
            <a:r>
              <a:rPr lang="en-GB" sz="1200" kern="1200" dirty="0" smtClean="0">
                <a:solidFill>
                  <a:schemeClr val="tx1"/>
                </a:solidFill>
                <a:effectLst/>
                <a:latin typeface="+mn-lt"/>
                <a:ea typeface="+mn-ea"/>
                <a:cs typeface="+mn-cs"/>
              </a:rPr>
              <a:t>: the tendency of people to trust other people across a wide range of situations and persons, composed of two constructs:  </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r>
              <a:rPr lang="en-GB" sz="1200" i="1" kern="1200" dirty="0" smtClean="0">
                <a:solidFill>
                  <a:schemeClr val="tx1"/>
                </a:solidFill>
                <a:effectLst/>
                <a:latin typeface="+mn-lt"/>
                <a:ea typeface="+mn-ea"/>
                <a:cs typeface="+mn-cs"/>
              </a:rPr>
              <a:t>the general faith in others</a:t>
            </a:r>
            <a:r>
              <a:rPr lang="en-GB" sz="1200" kern="1200" dirty="0" smtClean="0">
                <a:solidFill>
                  <a:schemeClr val="tx1"/>
                </a:solidFill>
                <a:effectLst/>
                <a:latin typeface="+mn-lt"/>
                <a:ea typeface="+mn-ea"/>
                <a:cs typeface="+mn-cs"/>
              </a:rPr>
              <a:t> or the extent to which one assumes that general others are, competent, benevolent and have integrity.</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 </a:t>
            </a:r>
            <a:r>
              <a:rPr lang="en-GB" sz="1200" i="1" kern="1200" dirty="0" smtClean="0">
                <a:solidFill>
                  <a:schemeClr val="tx1"/>
                </a:solidFill>
                <a:effectLst/>
                <a:latin typeface="+mn-lt"/>
                <a:ea typeface="+mn-ea"/>
                <a:cs typeface="+mn-cs"/>
              </a:rPr>
              <a:t>the trust stance</a:t>
            </a:r>
            <a:r>
              <a:rPr lang="en-GB" sz="1200" kern="1200" dirty="0" smtClean="0">
                <a:solidFill>
                  <a:schemeClr val="tx1"/>
                </a:solidFill>
                <a:effectLst/>
                <a:latin typeface="+mn-lt"/>
                <a:ea typeface="+mn-ea"/>
                <a:cs typeface="+mn-cs"/>
              </a:rPr>
              <a:t> or the extent to which one, regardless of attributes he/she gives to people, assumes better outcomes when dealing with people as though they are reliable and well-meaning;</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(2) </a:t>
            </a:r>
            <a:r>
              <a:rPr lang="en-GB" sz="1200" i="1" kern="1200" dirty="0" smtClean="0">
                <a:solidFill>
                  <a:schemeClr val="tx1"/>
                </a:solidFill>
                <a:effectLst/>
                <a:latin typeface="+mn-lt"/>
                <a:ea typeface="+mn-ea"/>
                <a:cs typeface="+mn-cs"/>
              </a:rPr>
              <a:t>Trust beliefs in general professionals</a:t>
            </a:r>
            <a:r>
              <a:rPr lang="en-GB" sz="1200" kern="1200" dirty="0" smtClean="0">
                <a:solidFill>
                  <a:schemeClr val="tx1"/>
                </a:solidFill>
                <a:effectLst/>
                <a:latin typeface="+mn-lt"/>
                <a:ea typeface="+mn-ea"/>
                <a:cs typeface="+mn-cs"/>
              </a:rPr>
              <a:t>: the extent to which one believes professionals in general are integer, competent and reliable in relation to the price of the service offered;</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(3) </a:t>
            </a:r>
            <a:r>
              <a:rPr lang="en-GB" sz="1200" i="1" kern="1200" dirty="0" smtClean="0">
                <a:solidFill>
                  <a:schemeClr val="tx1"/>
                </a:solidFill>
                <a:effectLst/>
                <a:latin typeface="+mn-lt"/>
                <a:ea typeface="+mn-ea"/>
                <a:cs typeface="+mn-cs"/>
              </a:rPr>
              <a:t>Institution based trust</a:t>
            </a:r>
            <a:r>
              <a:rPr lang="en-GB" sz="1200" kern="1200" dirty="0" smtClean="0">
                <a:solidFill>
                  <a:schemeClr val="tx1"/>
                </a:solidFill>
                <a:effectLst/>
                <a:latin typeface="+mn-lt"/>
                <a:ea typeface="+mn-ea"/>
                <a:cs typeface="+mn-cs"/>
              </a:rPr>
              <a:t>: the trustor’s confidence or belief that favourable conditions are in place that are conductive to situational success</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It is composed of the following two constructs: </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(3a) </a:t>
            </a:r>
            <a:r>
              <a:rPr lang="en-GB" sz="1200" i="1" kern="1200" dirty="0" smtClean="0">
                <a:solidFill>
                  <a:schemeClr val="tx1"/>
                </a:solidFill>
                <a:effectLst/>
                <a:latin typeface="+mn-lt"/>
                <a:ea typeface="+mn-ea"/>
                <a:cs typeface="+mn-cs"/>
              </a:rPr>
              <a:t>structural assurance</a:t>
            </a:r>
            <a:r>
              <a:rPr lang="en-GB" sz="1200" kern="1200" dirty="0" smtClean="0">
                <a:solidFill>
                  <a:schemeClr val="tx1"/>
                </a:solidFill>
                <a:effectLst/>
                <a:latin typeface="+mn-lt"/>
                <a:ea typeface="+mn-ea"/>
                <a:cs typeface="+mn-cs"/>
              </a:rPr>
              <a:t>: the belief one has that structures such as regulations and safeguards exists that are conductive to situational success  </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(3b</a:t>
            </a:r>
            <a:r>
              <a:rPr lang="en-GB" sz="1200" i="1" kern="1200" dirty="0" smtClean="0">
                <a:solidFill>
                  <a:schemeClr val="tx1"/>
                </a:solidFill>
                <a:effectLst/>
                <a:latin typeface="+mn-lt"/>
                <a:ea typeface="+mn-ea"/>
                <a:cs typeface="+mn-cs"/>
              </a:rPr>
              <a:t>) situational normality</a:t>
            </a:r>
            <a:r>
              <a:rPr lang="en-GB" sz="1200" kern="1200" dirty="0" smtClean="0">
                <a:solidFill>
                  <a:schemeClr val="tx1"/>
                </a:solidFill>
                <a:effectLst/>
                <a:latin typeface="+mn-lt"/>
                <a:ea typeface="+mn-ea"/>
                <a:cs typeface="+mn-cs"/>
              </a:rPr>
              <a:t>: the belief that a properly setting exists that is conductive to situational success ;</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(4) </a:t>
            </a:r>
            <a:r>
              <a:rPr lang="en-GB" sz="1200" i="1" kern="1200" dirty="0" smtClean="0">
                <a:solidFill>
                  <a:schemeClr val="tx1"/>
                </a:solidFill>
                <a:effectLst/>
                <a:latin typeface="+mn-lt"/>
                <a:ea typeface="+mn-ea"/>
                <a:cs typeface="+mn-cs"/>
              </a:rPr>
              <a:t>General trust sense levels in online applications and services</a:t>
            </a:r>
            <a:r>
              <a:rPr lang="en-GB" sz="1200" kern="1200" dirty="0" smtClean="0">
                <a:solidFill>
                  <a:schemeClr val="tx1"/>
                </a:solidFill>
                <a:effectLst/>
                <a:latin typeface="+mn-lt"/>
                <a:ea typeface="+mn-ea"/>
                <a:cs typeface="+mn-cs"/>
              </a:rPr>
              <a:t>: the general sense of trusts in online applications across different situations and domains;</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(5</a:t>
            </a:r>
            <a:r>
              <a:rPr lang="en-GB" sz="1200" i="1" kern="1200" dirty="0" smtClean="0">
                <a:solidFill>
                  <a:schemeClr val="tx1"/>
                </a:solidFill>
                <a:effectLst/>
                <a:latin typeface="+mn-lt"/>
                <a:ea typeface="+mn-ea"/>
                <a:cs typeface="+mn-cs"/>
              </a:rPr>
              <a:t>) ICT-domain specific sense of trust levels</a:t>
            </a:r>
            <a:r>
              <a:rPr lang="en-GB" sz="1200" kern="1200" dirty="0" smtClean="0">
                <a:solidFill>
                  <a:schemeClr val="tx1"/>
                </a:solidFill>
                <a:effectLst/>
                <a:latin typeface="+mn-lt"/>
                <a:ea typeface="+mn-ea"/>
                <a:cs typeface="+mn-cs"/>
              </a:rPr>
              <a:t>: the extent to which trust sense levels differs between different ICT service domains;</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(6) </a:t>
            </a:r>
            <a:r>
              <a:rPr lang="en-GB" sz="1200" i="1" kern="1200" dirty="0" smtClean="0">
                <a:solidFill>
                  <a:schemeClr val="tx1"/>
                </a:solidFill>
                <a:effectLst/>
                <a:latin typeface="+mn-lt"/>
                <a:ea typeface="+mn-ea"/>
                <a:cs typeface="+mn-cs"/>
              </a:rPr>
              <a:t>Trust related seeking behavior</a:t>
            </a:r>
            <a:r>
              <a:rPr lang="en-GB" sz="1200" kern="1200" dirty="0" smtClean="0">
                <a:solidFill>
                  <a:schemeClr val="tx1"/>
                </a:solidFill>
                <a:effectLst/>
                <a:latin typeface="+mn-lt"/>
                <a:ea typeface="+mn-ea"/>
                <a:cs typeface="+mn-cs"/>
              </a:rPr>
              <a:t>: the behavior someone claims to show to actively check the reputation, integrity, competence and benevolence of a provider in order to increase his or her trust in the service;</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(7) </a:t>
            </a:r>
            <a:r>
              <a:rPr lang="en-GB" sz="1200" i="1" kern="1200" dirty="0" smtClean="0">
                <a:solidFill>
                  <a:schemeClr val="tx1"/>
                </a:solidFill>
                <a:effectLst/>
                <a:latin typeface="+mn-lt"/>
                <a:ea typeface="+mn-ea"/>
                <a:cs typeface="+mn-cs"/>
              </a:rPr>
              <a:t>Trust related competences</a:t>
            </a:r>
            <a:r>
              <a:rPr lang="en-GB" sz="1200" kern="1200" dirty="0" smtClean="0">
                <a:solidFill>
                  <a:schemeClr val="tx1"/>
                </a:solidFill>
                <a:effectLst/>
                <a:latin typeface="+mn-lt"/>
                <a:ea typeface="+mn-ea"/>
                <a:cs typeface="+mn-cs"/>
              </a:rPr>
              <a:t>: the extent to which someone feels he or she is competent to understand and detect potential risks. </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(8) </a:t>
            </a:r>
            <a:r>
              <a:rPr lang="en-GB" sz="1200" i="1" kern="1200" dirty="0" smtClean="0">
                <a:solidFill>
                  <a:schemeClr val="tx1"/>
                </a:solidFill>
                <a:effectLst/>
                <a:latin typeface="+mn-lt"/>
                <a:ea typeface="+mn-ea"/>
                <a:cs typeface="+mn-cs"/>
              </a:rPr>
              <a:t>Perceived importance of trustworthiness design elements</a:t>
            </a:r>
            <a:r>
              <a:rPr lang="en-GB" sz="1200" kern="1200" dirty="0" smtClean="0">
                <a:solidFill>
                  <a:schemeClr val="tx1"/>
                </a:solidFill>
                <a:effectLst/>
                <a:latin typeface="+mn-lt"/>
                <a:ea typeface="+mn-ea"/>
                <a:cs typeface="+mn-cs"/>
              </a:rPr>
              <a:t>: the extent to which various design elements are perceived as important for enhancing the trustworthiness of an online application.</a:t>
            </a:r>
            <a:endParaRPr lang="en-US" sz="1200" kern="1200" dirty="0" smtClean="0">
              <a:solidFill>
                <a:schemeClr val="tx1"/>
              </a:solidFill>
              <a:effectLst/>
              <a:latin typeface="+mn-lt"/>
              <a:ea typeface="+mn-ea"/>
              <a:cs typeface="+mn-cs"/>
            </a:endParaRPr>
          </a:p>
          <a:p>
            <a:endParaRPr lang="en-US" dirty="0" smtClean="0"/>
          </a:p>
          <a:p>
            <a:r>
              <a:rPr lang="en-GB" sz="1200" kern="1200" dirty="0" smtClean="0">
                <a:solidFill>
                  <a:schemeClr val="tx1"/>
                </a:solidFill>
                <a:effectLst/>
                <a:latin typeface="+mn-lt"/>
                <a:ea typeface="+mn-ea"/>
                <a:cs typeface="+mn-cs"/>
              </a:rPr>
              <a:t>The goal of this data mining exercise is to uncover classes of or linkages between different sets of trustor’s attributes hence be able to segment trust related user experiences on trustor’s attributes. For this exercise, a clustering technique was used ( the K-means clustering algorithm) to segment different trust related user experiences and an Anova analysis was performed to test for each item whether statistical significance differences could be found between the uncovered trust related user experience segments. </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An online survey was conducted in February-March 2013 involving an international set of participants coming from 28 countries in total with major representation of following two countries: United Kingdom (32%) and Greece (18%).  Out of the survey participants, (N=)</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90 respondents were eligible to be included in the segmentation analysis because they completed the whole survey. </a:t>
            </a: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(D2.2) </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The survey data is analysed on two levels: on the one hand ‘</a:t>
            </a:r>
            <a:r>
              <a:rPr lang="en-GB" sz="1200" i="1" kern="1200" dirty="0" smtClean="0">
                <a:solidFill>
                  <a:schemeClr val="tx1"/>
                </a:solidFill>
                <a:effectLst/>
                <a:latin typeface="+mn-lt"/>
                <a:ea typeface="+mn-ea"/>
                <a:cs typeface="+mn-cs"/>
              </a:rPr>
              <a:t>generic</a:t>
            </a:r>
            <a:r>
              <a:rPr lang="en-GB" sz="1200" kern="1200" dirty="0" smtClean="0">
                <a:solidFill>
                  <a:schemeClr val="tx1"/>
                </a:solidFill>
                <a:effectLst/>
                <a:latin typeface="+mn-lt"/>
                <a:ea typeface="+mn-ea"/>
                <a:cs typeface="+mn-cs"/>
              </a:rPr>
              <a:t>’ and on the other hand ‘</a:t>
            </a:r>
            <a:r>
              <a:rPr lang="en-GB" sz="1200" i="1" kern="1200" dirty="0" smtClean="0">
                <a:solidFill>
                  <a:schemeClr val="tx1"/>
                </a:solidFill>
                <a:effectLst/>
                <a:latin typeface="+mn-lt"/>
                <a:ea typeface="+mn-ea"/>
                <a:cs typeface="+mn-cs"/>
              </a:rPr>
              <a:t>segment specific</a:t>
            </a:r>
            <a:r>
              <a:rPr lang="en-GB" sz="1200" kern="1200" dirty="0" smtClean="0">
                <a:solidFill>
                  <a:schemeClr val="tx1"/>
                </a:solidFill>
                <a:effectLst/>
                <a:latin typeface="+mn-lt"/>
                <a:ea typeface="+mn-ea"/>
                <a:cs typeface="+mn-cs"/>
              </a:rPr>
              <a:t>’. The results on the generic level are outlined in the D2.1 deliverable. These results serve to explore and provide qualitative verification of social-economic-legal areas (and measures) of concern identified in the literature. The more segmented results are discussed in the sections below and serve to provide key insights and building blocks for the modelling and estimation of user trust.</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ADC9E56C-3C55-486A-BF03-4764C985199A}" type="slidenum">
              <a:rPr lang="en-GB" smtClean="0">
                <a:solidFill>
                  <a:prstClr val="black"/>
                </a:solidFill>
              </a:rPr>
              <a:pPr/>
              <a:t>4</a:t>
            </a:fld>
            <a:endParaRPr lang="en-GB">
              <a:solidFill>
                <a:prstClr val="black"/>
              </a:solidFill>
            </a:endParaRPr>
          </a:p>
        </p:txBody>
      </p:sp>
    </p:spTree>
    <p:extLst>
      <p:ext uri="{BB962C8B-B14F-4D97-AF65-F5344CB8AC3E}">
        <p14:creationId xmlns:p14="http://schemas.microsoft.com/office/powerpoint/2010/main" val="15256866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87EB083E-6021-4C35-B304-70B84E30BCAB}" type="slidenum">
              <a:rPr lang="en-GB" smtClean="0">
                <a:solidFill>
                  <a:prstClr val="black"/>
                </a:solidFill>
              </a:rPr>
              <a:pPr/>
              <a:t>5</a:t>
            </a:fld>
            <a:endParaRPr lang="en-GB">
              <a:solidFill>
                <a:prstClr val="black"/>
              </a:solidFill>
            </a:endParaRPr>
          </a:p>
        </p:txBody>
      </p:sp>
    </p:spTree>
    <p:extLst>
      <p:ext uri="{BB962C8B-B14F-4D97-AF65-F5344CB8AC3E}">
        <p14:creationId xmlns:p14="http://schemas.microsoft.com/office/powerpoint/2010/main" val="2531713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87EB083E-6021-4C35-B304-70B84E30BCAB}" type="slidenum">
              <a:rPr lang="en-GB" smtClean="0">
                <a:solidFill>
                  <a:prstClr val="black"/>
                </a:solidFill>
              </a:rPr>
              <a:pPr/>
              <a:t>7</a:t>
            </a:fld>
            <a:endParaRPr lang="en-GB">
              <a:solidFill>
                <a:prstClr val="black"/>
              </a:solidFill>
            </a:endParaRPr>
          </a:p>
        </p:txBody>
      </p:sp>
    </p:spTree>
    <p:extLst>
      <p:ext uri="{BB962C8B-B14F-4D97-AF65-F5344CB8AC3E}">
        <p14:creationId xmlns:p14="http://schemas.microsoft.com/office/powerpoint/2010/main" val="15921352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87EB083E-6021-4C35-B304-70B84E30BCAB}" type="slidenum">
              <a:rPr lang="en-GB" smtClean="0">
                <a:solidFill>
                  <a:prstClr val="black"/>
                </a:solidFill>
              </a:rPr>
              <a:pPr/>
              <a:t>8</a:t>
            </a:fld>
            <a:endParaRPr lang="en-GB">
              <a:solidFill>
                <a:prstClr val="black"/>
              </a:solidFill>
            </a:endParaRPr>
          </a:p>
        </p:txBody>
      </p:sp>
    </p:spTree>
    <p:extLst>
      <p:ext uri="{BB962C8B-B14F-4D97-AF65-F5344CB8AC3E}">
        <p14:creationId xmlns:p14="http://schemas.microsoft.com/office/powerpoint/2010/main" val="365456588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30206"/>
            <a:ext cx="7772400" cy="1470025"/>
          </a:xfrm>
        </p:spPr>
        <p:txBody>
          <a:bodyPr/>
          <a:lstStyle>
            <a:lvl1pPr>
              <a:defRPr>
                <a:solidFill>
                  <a:srgbClr val="FF2200"/>
                </a:solidFill>
              </a:defRPr>
            </a:lvl1pPr>
          </a:lstStyle>
          <a:p>
            <a:r>
              <a:rPr lang="en-US" smtClean="0"/>
              <a:t>Click to edit Master title style</a:t>
            </a:r>
            <a:endParaRPr lang="en-GB" dirty="0"/>
          </a:p>
        </p:txBody>
      </p:sp>
      <p:sp>
        <p:nvSpPr>
          <p:cNvPr id="3" name="Subtitle 2"/>
          <p:cNvSpPr>
            <a:spLocks noGrp="1"/>
          </p:cNvSpPr>
          <p:nvPr>
            <p:ph type="subTitle" idx="1"/>
          </p:nvPr>
        </p:nvSpPr>
        <p:spPr>
          <a:xfrm>
            <a:off x="1371600" y="4100230"/>
            <a:ext cx="6400800" cy="1538569"/>
          </a:xfrm>
        </p:spPr>
        <p:txBody>
          <a:bodyPr/>
          <a:lstStyle>
            <a:lvl1pPr marL="0" indent="0" algn="ctr">
              <a:buNone/>
              <a:defRPr>
                <a:solidFill>
                  <a:srgbClr val="0954C7"/>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pic>
        <p:nvPicPr>
          <p:cNvPr id="8" name="Picture 7" descr="logo_7framework.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27" y="5505450"/>
            <a:ext cx="1270000" cy="990600"/>
          </a:xfrm>
          <a:prstGeom prst="rect">
            <a:avLst/>
          </a:prstGeom>
        </p:spPr>
      </p:pic>
      <p:pic>
        <p:nvPicPr>
          <p:cNvPr id="9" name="Picture 8" descr="logo_eu.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277927" y="5695950"/>
            <a:ext cx="889000" cy="584200"/>
          </a:xfrm>
          <a:prstGeom prst="rect">
            <a:avLst/>
          </a:prstGeom>
        </p:spPr>
      </p:pic>
      <p:pic>
        <p:nvPicPr>
          <p:cNvPr id="4" name="Picture 3" descr="OPTET_Big no border.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927" y="0"/>
            <a:ext cx="9144000" cy="2630599"/>
          </a:xfrm>
          <a:prstGeom prst="rect">
            <a:avLst/>
          </a:prstGeom>
        </p:spPr>
      </p:pic>
    </p:spTree>
    <p:extLst>
      <p:ext uri="{BB962C8B-B14F-4D97-AF65-F5344CB8AC3E}">
        <p14:creationId xmlns:p14="http://schemas.microsoft.com/office/powerpoint/2010/main" val="40344883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954C7"/>
                </a:solidFill>
              </a:defRPr>
            </a:lvl1pPr>
          </a:lstStyle>
          <a:p>
            <a:r>
              <a:rPr lang="en-US" smtClean="0"/>
              <a:t>Click to edit Master title style</a:t>
            </a:r>
            <a:endParaRPr lang="en-GB" dirty="0"/>
          </a:p>
        </p:txBody>
      </p:sp>
      <p:sp>
        <p:nvSpPr>
          <p:cNvPr id="3" name="Vertical Text Placeholder 2"/>
          <p:cNvSpPr>
            <a:spLocks noGrp="1"/>
          </p:cNvSpPr>
          <p:nvPr>
            <p:ph type="body" orient="vert" idx="1"/>
          </p:nvPr>
        </p:nvSpPr>
        <p:spPr/>
        <p:txBody>
          <a:bodyPr vert="eaVert"/>
          <a:lstStyle>
            <a:lvl1pPr>
              <a:defRPr>
                <a:solidFill>
                  <a:srgbClr val="0954C7"/>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Date Placeholder 3"/>
          <p:cNvSpPr>
            <a:spLocks noGrp="1"/>
          </p:cNvSpPr>
          <p:nvPr>
            <p:ph type="dt" sz="half" idx="10"/>
          </p:nvPr>
        </p:nvSpPr>
        <p:spPr/>
        <p:txBody>
          <a:bodyPr/>
          <a:lstStyle/>
          <a:p>
            <a:r>
              <a:rPr lang="en-US" smtClean="0">
                <a:solidFill>
                  <a:prstClr val="black">
                    <a:tint val="75000"/>
                  </a:prstClr>
                </a:solidFill>
              </a:rPr>
              <a:t>19.11.2014</a:t>
            </a:r>
            <a:endParaRPr lang="en-GB">
              <a:solidFill>
                <a:prstClr val="black">
                  <a:tint val="75000"/>
                </a:prstClr>
              </a:solidFill>
            </a:endParaRPr>
          </a:p>
        </p:txBody>
      </p:sp>
      <p:sp>
        <p:nvSpPr>
          <p:cNvPr id="5" name="Footer Placeholder 4"/>
          <p:cNvSpPr>
            <a:spLocks noGrp="1"/>
          </p:cNvSpPr>
          <p:nvPr>
            <p:ph type="ftr" sz="quarter" idx="11"/>
          </p:nvPr>
        </p:nvSpPr>
        <p:spPr/>
        <p:txBody>
          <a:bodyPr/>
          <a:lstStyle/>
          <a:p>
            <a:r>
              <a:rPr lang="en-GB" smtClean="0">
                <a:solidFill>
                  <a:prstClr val="black">
                    <a:tint val="75000"/>
                  </a:prstClr>
                </a:solidFill>
              </a:rPr>
              <a:t>OPTET – 317631 | FP7-ICT-2011-8 </a:t>
            </a:r>
            <a:endParaRPr lang="en-GB" dirty="0" smtClean="0">
              <a:solidFill>
                <a:prstClr val="black">
                  <a:tint val="75000"/>
                </a:prstClr>
              </a:solidFill>
            </a:endParaRPr>
          </a:p>
        </p:txBody>
      </p:sp>
      <p:sp>
        <p:nvSpPr>
          <p:cNvPr id="6" name="Slide Number Placeholder 5"/>
          <p:cNvSpPr>
            <a:spLocks noGrp="1"/>
          </p:cNvSpPr>
          <p:nvPr>
            <p:ph type="sldNum" sz="quarter" idx="12"/>
          </p:nvPr>
        </p:nvSpPr>
        <p:spPr/>
        <p:txBody>
          <a:bodyPr/>
          <a:lstStyle/>
          <a:p>
            <a:fld id="{511C120C-7596-A242-B548-957BA10382A7}" type="slidenum">
              <a:rPr lang="en-GB" smtClean="0">
                <a:solidFill>
                  <a:prstClr val="black">
                    <a:tint val="75000"/>
                  </a:prstClr>
                </a:solidFill>
              </a:rPr>
              <a:pPr/>
              <a:t>‹#›</a:t>
            </a:fld>
            <a:endParaRPr lang="en-GB">
              <a:solidFill>
                <a:prstClr val="black">
                  <a:tint val="75000"/>
                </a:prstClr>
              </a:solidFill>
            </a:endParaRPr>
          </a:p>
        </p:txBody>
      </p:sp>
      <p:pic>
        <p:nvPicPr>
          <p:cNvPr id="9" name="Picture 8" descr="Optet Target.png"/>
          <p:cNvPicPr>
            <a:picLocks noChangeAspect="1"/>
          </p:cNvPicPr>
          <p:nvPr userDrawn="1"/>
        </p:nvPicPr>
        <p:blipFill>
          <a:blip r:embed="rId2" cstate="print">
            <a:alphaModFix/>
            <a:extLst>
              <a:ext uri="{28A0092B-C50C-407E-A947-70E740481C1C}">
                <a14:useLocalDpi xmlns:a14="http://schemas.microsoft.com/office/drawing/2010/main" val="0"/>
              </a:ext>
            </a:extLst>
          </a:blip>
          <a:stretch>
            <a:fillRect/>
          </a:stretch>
        </p:blipFill>
        <p:spPr>
          <a:xfrm>
            <a:off x="126754" y="139570"/>
            <a:ext cx="1023722" cy="582357"/>
          </a:xfrm>
          <a:prstGeom prst="rect">
            <a:avLst/>
          </a:prstGeom>
        </p:spPr>
      </p:pic>
    </p:spTree>
    <p:extLst>
      <p:ext uri="{BB962C8B-B14F-4D97-AF65-F5344CB8AC3E}">
        <p14:creationId xmlns:p14="http://schemas.microsoft.com/office/powerpoint/2010/main" val="2824230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a:solidFill>
                  <a:srgbClr val="0954C7"/>
                </a:solidFill>
              </a:defRPr>
            </a:lvl1pPr>
          </a:lstStyle>
          <a:p>
            <a:r>
              <a:rPr lang="en-US" smtClean="0"/>
              <a:t>Click to edit Master title style</a:t>
            </a:r>
            <a:endParaRPr lang="en-GB" dirty="0"/>
          </a:p>
        </p:txBody>
      </p:sp>
      <p:sp>
        <p:nvSpPr>
          <p:cNvPr id="3" name="Vertical Text Placeholder 2"/>
          <p:cNvSpPr>
            <a:spLocks noGrp="1"/>
          </p:cNvSpPr>
          <p:nvPr>
            <p:ph type="body" orient="vert" idx="1"/>
          </p:nvPr>
        </p:nvSpPr>
        <p:spPr>
          <a:xfrm>
            <a:off x="457200" y="274638"/>
            <a:ext cx="6019800" cy="5851525"/>
          </a:xfrm>
        </p:spPr>
        <p:txBody>
          <a:bodyPr vert="eaVert"/>
          <a:lstStyle>
            <a:lvl1pPr>
              <a:defRPr>
                <a:solidFill>
                  <a:srgbClr val="0954C7"/>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Date Placeholder 3"/>
          <p:cNvSpPr>
            <a:spLocks noGrp="1"/>
          </p:cNvSpPr>
          <p:nvPr>
            <p:ph type="dt" sz="half" idx="10"/>
          </p:nvPr>
        </p:nvSpPr>
        <p:spPr/>
        <p:txBody>
          <a:bodyPr/>
          <a:lstStyle/>
          <a:p>
            <a:r>
              <a:rPr lang="en-US" smtClean="0">
                <a:solidFill>
                  <a:prstClr val="black">
                    <a:tint val="75000"/>
                  </a:prstClr>
                </a:solidFill>
              </a:rPr>
              <a:t>19.11.2014</a:t>
            </a:r>
            <a:endParaRPr lang="en-GB">
              <a:solidFill>
                <a:prstClr val="black">
                  <a:tint val="75000"/>
                </a:prstClr>
              </a:solidFill>
            </a:endParaRPr>
          </a:p>
        </p:txBody>
      </p:sp>
      <p:sp>
        <p:nvSpPr>
          <p:cNvPr id="5" name="Footer Placeholder 4"/>
          <p:cNvSpPr>
            <a:spLocks noGrp="1"/>
          </p:cNvSpPr>
          <p:nvPr>
            <p:ph type="ftr" sz="quarter" idx="11"/>
          </p:nvPr>
        </p:nvSpPr>
        <p:spPr/>
        <p:txBody>
          <a:bodyPr/>
          <a:lstStyle/>
          <a:p>
            <a:r>
              <a:rPr lang="en-GB" smtClean="0">
                <a:solidFill>
                  <a:prstClr val="black">
                    <a:tint val="75000"/>
                  </a:prstClr>
                </a:solidFill>
              </a:rPr>
              <a:t>OPTET – 317631 | FP7-ICT-2011-8 </a:t>
            </a:r>
            <a:endParaRPr lang="en-GB" dirty="0" smtClean="0">
              <a:solidFill>
                <a:prstClr val="black">
                  <a:tint val="75000"/>
                </a:prstClr>
              </a:solidFill>
            </a:endParaRPr>
          </a:p>
        </p:txBody>
      </p:sp>
      <p:sp>
        <p:nvSpPr>
          <p:cNvPr id="6" name="Slide Number Placeholder 5"/>
          <p:cNvSpPr>
            <a:spLocks noGrp="1"/>
          </p:cNvSpPr>
          <p:nvPr>
            <p:ph type="sldNum" sz="quarter" idx="12"/>
          </p:nvPr>
        </p:nvSpPr>
        <p:spPr/>
        <p:txBody>
          <a:bodyPr/>
          <a:lstStyle/>
          <a:p>
            <a:fld id="{511C120C-7596-A242-B548-957BA10382A7}" type="slidenum">
              <a:rPr lang="en-GB" smtClean="0">
                <a:solidFill>
                  <a:prstClr val="black">
                    <a:tint val="75000"/>
                  </a:prstClr>
                </a:solidFill>
              </a:rPr>
              <a:pPr/>
              <a:t>‹#›</a:t>
            </a:fld>
            <a:endParaRPr lang="en-GB">
              <a:solidFill>
                <a:prstClr val="black">
                  <a:tint val="75000"/>
                </a:prstClr>
              </a:solidFill>
            </a:endParaRPr>
          </a:p>
        </p:txBody>
      </p:sp>
      <p:pic>
        <p:nvPicPr>
          <p:cNvPr id="9" name="Picture 8" descr="Optet Target.png"/>
          <p:cNvPicPr>
            <a:picLocks noChangeAspect="1"/>
          </p:cNvPicPr>
          <p:nvPr userDrawn="1"/>
        </p:nvPicPr>
        <p:blipFill>
          <a:blip r:embed="rId2" cstate="print">
            <a:alphaModFix/>
            <a:extLst>
              <a:ext uri="{28A0092B-C50C-407E-A947-70E740481C1C}">
                <a14:useLocalDpi xmlns:a14="http://schemas.microsoft.com/office/drawing/2010/main" val="0"/>
              </a:ext>
            </a:extLst>
          </a:blip>
          <a:stretch>
            <a:fillRect/>
          </a:stretch>
        </p:blipFill>
        <p:spPr>
          <a:xfrm>
            <a:off x="126754" y="139570"/>
            <a:ext cx="1023722" cy="582357"/>
          </a:xfrm>
          <a:prstGeom prst="rect">
            <a:avLst/>
          </a:prstGeom>
        </p:spPr>
      </p:pic>
    </p:spTree>
    <p:extLst>
      <p:ext uri="{BB962C8B-B14F-4D97-AF65-F5344CB8AC3E}">
        <p14:creationId xmlns:p14="http://schemas.microsoft.com/office/powerpoint/2010/main" val="1760255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954C7"/>
                </a:solidFill>
              </a:defRPr>
            </a:lvl1pPr>
          </a:lstStyle>
          <a:p>
            <a:r>
              <a:rPr lang="en-US" smtClean="0"/>
              <a:t>Click to edit Master title style</a:t>
            </a:r>
            <a:endParaRPr lang="en-GB" dirty="0"/>
          </a:p>
        </p:txBody>
      </p:sp>
      <p:sp>
        <p:nvSpPr>
          <p:cNvPr id="3" name="Content Placeholder 2"/>
          <p:cNvSpPr>
            <a:spLocks noGrp="1"/>
          </p:cNvSpPr>
          <p:nvPr>
            <p:ph idx="1"/>
          </p:nvPr>
        </p:nvSpPr>
        <p:spPr/>
        <p:txBody>
          <a:bodyPr/>
          <a:lstStyle>
            <a:lvl1pPr>
              <a:defRPr>
                <a:solidFill>
                  <a:srgbClr val="0954C7"/>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Date Placeholder 3"/>
          <p:cNvSpPr>
            <a:spLocks noGrp="1"/>
          </p:cNvSpPr>
          <p:nvPr>
            <p:ph type="dt" sz="half" idx="10"/>
          </p:nvPr>
        </p:nvSpPr>
        <p:spPr/>
        <p:txBody>
          <a:bodyPr/>
          <a:lstStyle/>
          <a:p>
            <a:r>
              <a:rPr lang="en-US" smtClean="0">
                <a:solidFill>
                  <a:prstClr val="black">
                    <a:tint val="75000"/>
                  </a:prstClr>
                </a:solidFill>
              </a:rPr>
              <a:t>19.11.2014</a:t>
            </a:r>
            <a:endParaRPr lang="en-GB">
              <a:solidFill>
                <a:prstClr val="black">
                  <a:tint val="75000"/>
                </a:prstClr>
              </a:solidFill>
            </a:endParaRPr>
          </a:p>
        </p:txBody>
      </p:sp>
      <p:sp>
        <p:nvSpPr>
          <p:cNvPr id="5" name="Footer Placeholder 4"/>
          <p:cNvSpPr>
            <a:spLocks noGrp="1"/>
          </p:cNvSpPr>
          <p:nvPr>
            <p:ph type="ftr" sz="quarter" idx="11"/>
          </p:nvPr>
        </p:nvSpPr>
        <p:spPr/>
        <p:txBody>
          <a:bodyPr/>
          <a:lstStyle/>
          <a:p>
            <a:r>
              <a:rPr lang="en-GB" smtClean="0">
                <a:solidFill>
                  <a:prstClr val="black">
                    <a:tint val="75000"/>
                  </a:prstClr>
                </a:solidFill>
              </a:rPr>
              <a:t>OPTET – 317631 | FP7-ICT-2011-8 </a:t>
            </a:r>
            <a:endParaRPr lang="en-GB" dirty="0" smtClean="0">
              <a:solidFill>
                <a:prstClr val="black">
                  <a:tint val="75000"/>
                </a:prstClr>
              </a:solidFill>
            </a:endParaRPr>
          </a:p>
        </p:txBody>
      </p:sp>
      <p:sp>
        <p:nvSpPr>
          <p:cNvPr id="6" name="Slide Number Placeholder 5"/>
          <p:cNvSpPr>
            <a:spLocks noGrp="1"/>
          </p:cNvSpPr>
          <p:nvPr>
            <p:ph type="sldNum" sz="quarter" idx="12"/>
          </p:nvPr>
        </p:nvSpPr>
        <p:spPr/>
        <p:txBody>
          <a:bodyPr/>
          <a:lstStyle/>
          <a:p>
            <a:fld id="{511C120C-7596-A242-B548-957BA10382A7}" type="slidenum">
              <a:rPr lang="en-GB" smtClean="0">
                <a:solidFill>
                  <a:prstClr val="black">
                    <a:tint val="75000"/>
                  </a:prstClr>
                </a:solidFill>
              </a:rPr>
              <a:pPr/>
              <a:t>‹#›</a:t>
            </a:fld>
            <a:endParaRPr lang="en-GB">
              <a:solidFill>
                <a:prstClr val="black">
                  <a:tint val="75000"/>
                </a:prstClr>
              </a:solidFill>
            </a:endParaRPr>
          </a:p>
        </p:txBody>
      </p:sp>
      <p:pic>
        <p:nvPicPr>
          <p:cNvPr id="8" name="Picture 7" descr="Optet Target.png"/>
          <p:cNvPicPr>
            <a:picLocks noChangeAspect="1"/>
          </p:cNvPicPr>
          <p:nvPr userDrawn="1"/>
        </p:nvPicPr>
        <p:blipFill>
          <a:blip r:embed="rId2" cstate="print">
            <a:alphaModFix/>
            <a:extLst>
              <a:ext uri="{28A0092B-C50C-407E-A947-70E740481C1C}">
                <a14:useLocalDpi xmlns:a14="http://schemas.microsoft.com/office/drawing/2010/main" val="0"/>
              </a:ext>
            </a:extLst>
          </a:blip>
          <a:stretch>
            <a:fillRect/>
          </a:stretch>
        </p:blipFill>
        <p:spPr>
          <a:xfrm>
            <a:off x="126754" y="139570"/>
            <a:ext cx="1023722" cy="582357"/>
          </a:xfrm>
          <a:prstGeom prst="rect">
            <a:avLst/>
          </a:prstGeom>
        </p:spPr>
      </p:pic>
    </p:spTree>
    <p:extLst>
      <p:ext uri="{BB962C8B-B14F-4D97-AF65-F5344CB8AC3E}">
        <p14:creationId xmlns:p14="http://schemas.microsoft.com/office/powerpoint/2010/main" val="47022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rgbClr val="0954C7"/>
                </a:solidFill>
              </a:defRPr>
            </a:lvl1pPr>
          </a:lstStyle>
          <a:p>
            <a:r>
              <a:rPr lang="en-US" smtClean="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pic>
        <p:nvPicPr>
          <p:cNvPr id="9" name="Picture 8" descr="logo_7framework.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27" y="5784850"/>
            <a:ext cx="1270000" cy="990600"/>
          </a:xfrm>
          <a:prstGeom prst="rect">
            <a:avLst/>
          </a:prstGeom>
        </p:spPr>
      </p:pic>
      <p:pic>
        <p:nvPicPr>
          <p:cNvPr id="10" name="Picture 9" descr="logo_eu.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277927" y="5988050"/>
            <a:ext cx="889000" cy="584200"/>
          </a:xfrm>
          <a:prstGeom prst="rect">
            <a:avLst/>
          </a:prstGeom>
        </p:spPr>
      </p:pic>
      <p:pic>
        <p:nvPicPr>
          <p:cNvPr id="4" name="Picture 3" descr="OPTET_Big no border.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0"/>
            <a:ext cx="9144000" cy="2630599"/>
          </a:xfrm>
          <a:prstGeom prst="rect">
            <a:avLst/>
          </a:prstGeom>
        </p:spPr>
      </p:pic>
    </p:spTree>
    <p:extLst>
      <p:ext uri="{BB962C8B-B14F-4D97-AF65-F5344CB8AC3E}">
        <p14:creationId xmlns:p14="http://schemas.microsoft.com/office/powerpoint/2010/main" val="2221945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954C7"/>
                </a:solidFill>
              </a:defRPr>
            </a:lvl1pPr>
          </a:lstStyle>
          <a:p>
            <a:r>
              <a:rPr lang="en-US" smtClean="0"/>
              <a:t>Click to edit Master title style</a:t>
            </a:r>
            <a:endParaRPr lang="en-GB" dirty="0"/>
          </a:p>
        </p:txBody>
      </p:sp>
      <p:sp>
        <p:nvSpPr>
          <p:cNvPr id="3" name="Content Placeholder 2"/>
          <p:cNvSpPr>
            <a:spLocks noGrp="1"/>
          </p:cNvSpPr>
          <p:nvPr>
            <p:ph sz="half" idx="1"/>
          </p:nvPr>
        </p:nvSpPr>
        <p:spPr>
          <a:xfrm>
            <a:off x="457200" y="1600200"/>
            <a:ext cx="4038600" cy="4525963"/>
          </a:xfrm>
        </p:spPr>
        <p:txBody>
          <a:bodyPr/>
          <a:lstStyle>
            <a:lvl1pPr>
              <a:defRPr sz="2800">
                <a:solidFill>
                  <a:srgbClr val="0954C7"/>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4648200" y="1600200"/>
            <a:ext cx="4038600" cy="4525963"/>
          </a:xfrm>
        </p:spPr>
        <p:txBody>
          <a:bodyPr/>
          <a:lstStyle>
            <a:lvl1pPr>
              <a:defRPr sz="2800">
                <a:solidFill>
                  <a:srgbClr val="0954C7"/>
                </a:solidFill>
              </a:defRPr>
            </a:lvl1pPr>
            <a:lvl2pPr>
              <a:defRPr sz="2400">
                <a:solidFill>
                  <a:srgbClr val="000000"/>
                </a:solidFill>
              </a:defRPr>
            </a:lvl2pPr>
            <a:lvl3pPr>
              <a:defRPr sz="2000">
                <a:solidFill>
                  <a:srgbClr val="000000"/>
                </a:solidFill>
              </a:defRPr>
            </a:lvl3pPr>
            <a:lvl4pPr>
              <a:defRPr sz="1800">
                <a:solidFill>
                  <a:srgbClr val="000000"/>
                </a:solidFill>
              </a:defRPr>
            </a:lvl4pPr>
            <a:lvl5pPr>
              <a:defRPr sz="1800">
                <a:solidFill>
                  <a:srgbClr val="000000"/>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Date Placeholder 4"/>
          <p:cNvSpPr>
            <a:spLocks noGrp="1"/>
          </p:cNvSpPr>
          <p:nvPr>
            <p:ph type="dt" sz="half" idx="10"/>
          </p:nvPr>
        </p:nvSpPr>
        <p:spPr/>
        <p:txBody>
          <a:bodyPr/>
          <a:lstStyle/>
          <a:p>
            <a:r>
              <a:rPr lang="en-US" smtClean="0">
                <a:solidFill>
                  <a:prstClr val="black">
                    <a:tint val="75000"/>
                  </a:prstClr>
                </a:solidFill>
              </a:rPr>
              <a:t>19.11.2014</a:t>
            </a:r>
            <a:endParaRPr lang="en-GB">
              <a:solidFill>
                <a:prstClr val="black">
                  <a:tint val="75000"/>
                </a:prstClr>
              </a:solidFill>
            </a:endParaRPr>
          </a:p>
        </p:txBody>
      </p:sp>
      <p:sp>
        <p:nvSpPr>
          <p:cNvPr id="6" name="Footer Placeholder 5"/>
          <p:cNvSpPr>
            <a:spLocks noGrp="1"/>
          </p:cNvSpPr>
          <p:nvPr>
            <p:ph type="ftr" sz="quarter" idx="11"/>
          </p:nvPr>
        </p:nvSpPr>
        <p:spPr/>
        <p:txBody>
          <a:bodyPr/>
          <a:lstStyle/>
          <a:p>
            <a:r>
              <a:rPr lang="en-GB" smtClean="0">
                <a:solidFill>
                  <a:prstClr val="black">
                    <a:tint val="75000"/>
                  </a:prstClr>
                </a:solidFill>
              </a:rPr>
              <a:t>OPTET – 317631 | FP7-ICT-2011-8 </a:t>
            </a:r>
            <a:endParaRPr lang="en-GB" dirty="0" smtClean="0">
              <a:solidFill>
                <a:prstClr val="black">
                  <a:tint val="75000"/>
                </a:prstClr>
              </a:solidFill>
            </a:endParaRPr>
          </a:p>
        </p:txBody>
      </p:sp>
      <p:sp>
        <p:nvSpPr>
          <p:cNvPr id="7" name="Slide Number Placeholder 6"/>
          <p:cNvSpPr>
            <a:spLocks noGrp="1"/>
          </p:cNvSpPr>
          <p:nvPr>
            <p:ph type="sldNum" sz="quarter" idx="12"/>
          </p:nvPr>
        </p:nvSpPr>
        <p:spPr/>
        <p:txBody>
          <a:bodyPr/>
          <a:lstStyle/>
          <a:p>
            <a:fld id="{511C120C-7596-A242-B548-957BA10382A7}" type="slidenum">
              <a:rPr lang="en-GB" smtClean="0">
                <a:solidFill>
                  <a:prstClr val="black">
                    <a:tint val="75000"/>
                  </a:prstClr>
                </a:solidFill>
              </a:rPr>
              <a:pPr/>
              <a:t>‹#›</a:t>
            </a:fld>
            <a:endParaRPr lang="en-GB">
              <a:solidFill>
                <a:prstClr val="black">
                  <a:tint val="75000"/>
                </a:prstClr>
              </a:solidFill>
            </a:endParaRPr>
          </a:p>
        </p:txBody>
      </p:sp>
      <p:pic>
        <p:nvPicPr>
          <p:cNvPr id="8" name="Picture 7" descr="Optet Target.png"/>
          <p:cNvPicPr>
            <a:picLocks noChangeAspect="1"/>
          </p:cNvPicPr>
          <p:nvPr userDrawn="1"/>
        </p:nvPicPr>
        <p:blipFill>
          <a:blip r:embed="rId2" cstate="print">
            <a:alphaModFix/>
            <a:extLst>
              <a:ext uri="{28A0092B-C50C-407E-A947-70E740481C1C}">
                <a14:useLocalDpi xmlns:a14="http://schemas.microsoft.com/office/drawing/2010/main" val="0"/>
              </a:ext>
            </a:extLst>
          </a:blip>
          <a:stretch>
            <a:fillRect/>
          </a:stretch>
        </p:blipFill>
        <p:spPr>
          <a:xfrm>
            <a:off x="126754" y="139570"/>
            <a:ext cx="1023722" cy="582357"/>
          </a:xfrm>
          <a:prstGeom prst="rect">
            <a:avLst/>
          </a:prstGeom>
        </p:spPr>
      </p:pic>
    </p:spTree>
    <p:extLst>
      <p:ext uri="{BB962C8B-B14F-4D97-AF65-F5344CB8AC3E}">
        <p14:creationId xmlns:p14="http://schemas.microsoft.com/office/powerpoint/2010/main" val="304693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954C7"/>
                </a:solidFill>
              </a:defRPr>
            </a:lvl1pPr>
          </a:lstStyle>
          <a:p>
            <a:r>
              <a:rPr lang="en-US"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solidFill>
                  <a:srgbClr val="0954C7"/>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solidFill>
                  <a:srgbClr val="0954C7"/>
                </a:solidFill>
              </a:defRPr>
            </a:lvl1pPr>
            <a:lvl2pPr>
              <a:defRPr sz="2000">
                <a:solidFill>
                  <a:srgbClr val="000000"/>
                </a:solidFill>
              </a:defRPr>
            </a:lvl2pPr>
            <a:lvl3pPr>
              <a:defRPr sz="1800">
                <a:solidFill>
                  <a:srgbClr val="000000"/>
                </a:solidFill>
              </a:defRPr>
            </a:lvl3pPr>
            <a:lvl4pPr>
              <a:defRPr sz="1600">
                <a:solidFill>
                  <a:srgbClr val="000000"/>
                </a:solidFill>
              </a:defRPr>
            </a:lvl4pPr>
            <a:lvl5pPr>
              <a:defRPr sz="1600">
                <a:solidFill>
                  <a:srgbClr val="000000"/>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solidFill>
                  <a:srgbClr val="0954C7"/>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solidFill>
                  <a:srgbClr val="0954C7"/>
                </a:solidFill>
              </a:defRPr>
            </a:lvl1pPr>
            <a:lvl2pPr>
              <a:defRPr sz="2000">
                <a:solidFill>
                  <a:srgbClr val="000000"/>
                </a:solidFill>
              </a:defRPr>
            </a:lvl2pPr>
            <a:lvl3pPr>
              <a:defRPr sz="1800">
                <a:solidFill>
                  <a:srgbClr val="000000"/>
                </a:solidFill>
              </a:defRPr>
            </a:lvl3pPr>
            <a:lvl4pPr>
              <a:defRPr sz="1600">
                <a:solidFill>
                  <a:srgbClr val="000000"/>
                </a:solidFill>
              </a:defRPr>
            </a:lvl4pPr>
            <a:lvl5pPr>
              <a:defRPr sz="1600">
                <a:solidFill>
                  <a:srgbClr val="000000"/>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7" name="Date Placeholder 6"/>
          <p:cNvSpPr>
            <a:spLocks noGrp="1"/>
          </p:cNvSpPr>
          <p:nvPr>
            <p:ph type="dt" sz="half" idx="10"/>
          </p:nvPr>
        </p:nvSpPr>
        <p:spPr/>
        <p:txBody>
          <a:bodyPr/>
          <a:lstStyle/>
          <a:p>
            <a:r>
              <a:rPr lang="en-US" smtClean="0">
                <a:solidFill>
                  <a:prstClr val="black">
                    <a:tint val="75000"/>
                  </a:prstClr>
                </a:solidFill>
              </a:rPr>
              <a:t>19.11.2014</a:t>
            </a:r>
            <a:endParaRPr lang="en-GB">
              <a:solidFill>
                <a:prstClr val="black">
                  <a:tint val="75000"/>
                </a:prstClr>
              </a:solidFill>
            </a:endParaRPr>
          </a:p>
        </p:txBody>
      </p:sp>
      <p:sp>
        <p:nvSpPr>
          <p:cNvPr id="8" name="Footer Placeholder 7"/>
          <p:cNvSpPr>
            <a:spLocks noGrp="1"/>
          </p:cNvSpPr>
          <p:nvPr>
            <p:ph type="ftr" sz="quarter" idx="11"/>
          </p:nvPr>
        </p:nvSpPr>
        <p:spPr/>
        <p:txBody>
          <a:bodyPr/>
          <a:lstStyle/>
          <a:p>
            <a:r>
              <a:rPr lang="en-GB" smtClean="0">
                <a:solidFill>
                  <a:prstClr val="black">
                    <a:tint val="75000"/>
                  </a:prstClr>
                </a:solidFill>
              </a:rPr>
              <a:t>OPTET – 317631 | FP7-ICT-2011-8 </a:t>
            </a:r>
            <a:endParaRPr lang="en-GB" dirty="0" smtClean="0">
              <a:solidFill>
                <a:prstClr val="black">
                  <a:tint val="75000"/>
                </a:prstClr>
              </a:solidFill>
            </a:endParaRPr>
          </a:p>
        </p:txBody>
      </p:sp>
      <p:sp>
        <p:nvSpPr>
          <p:cNvPr id="9" name="Slide Number Placeholder 8"/>
          <p:cNvSpPr>
            <a:spLocks noGrp="1"/>
          </p:cNvSpPr>
          <p:nvPr>
            <p:ph type="sldNum" sz="quarter" idx="12"/>
          </p:nvPr>
        </p:nvSpPr>
        <p:spPr/>
        <p:txBody>
          <a:bodyPr/>
          <a:lstStyle/>
          <a:p>
            <a:fld id="{511C120C-7596-A242-B548-957BA10382A7}" type="slidenum">
              <a:rPr lang="en-GB" smtClean="0">
                <a:solidFill>
                  <a:prstClr val="black">
                    <a:tint val="75000"/>
                  </a:prstClr>
                </a:solidFill>
              </a:rPr>
              <a:pPr/>
              <a:t>‹#›</a:t>
            </a:fld>
            <a:endParaRPr lang="en-GB">
              <a:solidFill>
                <a:prstClr val="black">
                  <a:tint val="75000"/>
                </a:prstClr>
              </a:solidFill>
            </a:endParaRPr>
          </a:p>
        </p:txBody>
      </p:sp>
      <p:pic>
        <p:nvPicPr>
          <p:cNvPr id="11" name="Picture 10" descr="Optet Target.png"/>
          <p:cNvPicPr>
            <a:picLocks noChangeAspect="1"/>
          </p:cNvPicPr>
          <p:nvPr userDrawn="1"/>
        </p:nvPicPr>
        <p:blipFill>
          <a:blip r:embed="rId2" cstate="print">
            <a:alphaModFix/>
            <a:extLst>
              <a:ext uri="{28A0092B-C50C-407E-A947-70E740481C1C}">
                <a14:useLocalDpi xmlns:a14="http://schemas.microsoft.com/office/drawing/2010/main" val="0"/>
              </a:ext>
            </a:extLst>
          </a:blip>
          <a:stretch>
            <a:fillRect/>
          </a:stretch>
        </p:blipFill>
        <p:spPr>
          <a:xfrm>
            <a:off x="126754" y="139570"/>
            <a:ext cx="1023722" cy="582357"/>
          </a:xfrm>
          <a:prstGeom prst="rect">
            <a:avLst/>
          </a:prstGeom>
        </p:spPr>
      </p:pic>
    </p:spTree>
    <p:extLst>
      <p:ext uri="{BB962C8B-B14F-4D97-AF65-F5344CB8AC3E}">
        <p14:creationId xmlns:p14="http://schemas.microsoft.com/office/powerpoint/2010/main" val="3339056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954C7"/>
                </a:solidFill>
              </a:defRPr>
            </a:lvl1pPr>
          </a:lstStyle>
          <a:p>
            <a:r>
              <a:rPr lang="en-US" smtClean="0"/>
              <a:t>Click to edit Master title style</a:t>
            </a:r>
            <a:endParaRPr lang="en-GB" dirty="0"/>
          </a:p>
        </p:txBody>
      </p:sp>
      <p:sp>
        <p:nvSpPr>
          <p:cNvPr id="3" name="Date Placeholder 2"/>
          <p:cNvSpPr>
            <a:spLocks noGrp="1"/>
          </p:cNvSpPr>
          <p:nvPr>
            <p:ph type="dt" sz="half" idx="10"/>
          </p:nvPr>
        </p:nvSpPr>
        <p:spPr/>
        <p:txBody>
          <a:bodyPr/>
          <a:lstStyle/>
          <a:p>
            <a:r>
              <a:rPr lang="en-US" smtClean="0">
                <a:solidFill>
                  <a:prstClr val="black">
                    <a:tint val="75000"/>
                  </a:prstClr>
                </a:solidFill>
              </a:rPr>
              <a:t>19.11.2014</a:t>
            </a:r>
            <a:endParaRPr lang="en-GB">
              <a:solidFill>
                <a:prstClr val="black">
                  <a:tint val="75000"/>
                </a:prstClr>
              </a:solidFill>
            </a:endParaRPr>
          </a:p>
        </p:txBody>
      </p:sp>
      <p:sp>
        <p:nvSpPr>
          <p:cNvPr id="4" name="Footer Placeholder 3"/>
          <p:cNvSpPr>
            <a:spLocks noGrp="1"/>
          </p:cNvSpPr>
          <p:nvPr>
            <p:ph type="ftr" sz="quarter" idx="11"/>
          </p:nvPr>
        </p:nvSpPr>
        <p:spPr/>
        <p:txBody>
          <a:bodyPr/>
          <a:lstStyle/>
          <a:p>
            <a:r>
              <a:rPr lang="en-GB" smtClean="0">
                <a:solidFill>
                  <a:prstClr val="black">
                    <a:tint val="75000"/>
                  </a:prstClr>
                </a:solidFill>
              </a:rPr>
              <a:t>OPTET – 317631 | FP7-ICT-2011-8 </a:t>
            </a:r>
            <a:endParaRPr lang="en-GB" dirty="0" smtClean="0">
              <a:solidFill>
                <a:prstClr val="black">
                  <a:tint val="75000"/>
                </a:prstClr>
              </a:solidFill>
            </a:endParaRPr>
          </a:p>
        </p:txBody>
      </p:sp>
      <p:sp>
        <p:nvSpPr>
          <p:cNvPr id="5" name="Slide Number Placeholder 4"/>
          <p:cNvSpPr>
            <a:spLocks noGrp="1"/>
          </p:cNvSpPr>
          <p:nvPr>
            <p:ph type="sldNum" sz="quarter" idx="12"/>
          </p:nvPr>
        </p:nvSpPr>
        <p:spPr/>
        <p:txBody>
          <a:bodyPr/>
          <a:lstStyle/>
          <a:p>
            <a:fld id="{511C120C-7596-A242-B548-957BA10382A7}" type="slidenum">
              <a:rPr lang="en-GB" smtClean="0">
                <a:solidFill>
                  <a:prstClr val="black">
                    <a:tint val="75000"/>
                  </a:prstClr>
                </a:solidFill>
              </a:rPr>
              <a:pPr/>
              <a:t>‹#›</a:t>
            </a:fld>
            <a:endParaRPr lang="en-GB">
              <a:solidFill>
                <a:prstClr val="black">
                  <a:tint val="75000"/>
                </a:prstClr>
              </a:solidFill>
            </a:endParaRPr>
          </a:p>
        </p:txBody>
      </p:sp>
      <p:pic>
        <p:nvPicPr>
          <p:cNvPr id="8" name="Picture 7" descr="Optet Target.png"/>
          <p:cNvPicPr>
            <a:picLocks noChangeAspect="1"/>
          </p:cNvPicPr>
          <p:nvPr userDrawn="1"/>
        </p:nvPicPr>
        <p:blipFill>
          <a:blip r:embed="rId2" cstate="print">
            <a:alphaModFix/>
            <a:extLst>
              <a:ext uri="{28A0092B-C50C-407E-A947-70E740481C1C}">
                <a14:useLocalDpi xmlns:a14="http://schemas.microsoft.com/office/drawing/2010/main" val="0"/>
              </a:ext>
            </a:extLst>
          </a:blip>
          <a:stretch>
            <a:fillRect/>
          </a:stretch>
        </p:blipFill>
        <p:spPr>
          <a:xfrm>
            <a:off x="126754" y="139570"/>
            <a:ext cx="1023722" cy="582357"/>
          </a:xfrm>
          <a:prstGeom prst="rect">
            <a:avLst/>
          </a:prstGeom>
        </p:spPr>
      </p:pic>
    </p:spTree>
    <p:extLst>
      <p:ext uri="{BB962C8B-B14F-4D97-AF65-F5344CB8AC3E}">
        <p14:creationId xmlns:p14="http://schemas.microsoft.com/office/powerpoint/2010/main" val="4153245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solidFill>
                  <a:prstClr val="black">
                    <a:tint val="75000"/>
                  </a:prstClr>
                </a:solidFill>
              </a:rPr>
              <a:t>19.11.2014</a:t>
            </a:r>
            <a:endParaRPr lang="en-GB">
              <a:solidFill>
                <a:prstClr val="black">
                  <a:tint val="75000"/>
                </a:prstClr>
              </a:solidFill>
            </a:endParaRPr>
          </a:p>
        </p:txBody>
      </p:sp>
      <p:sp>
        <p:nvSpPr>
          <p:cNvPr id="3" name="Footer Placeholder 2"/>
          <p:cNvSpPr>
            <a:spLocks noGrp="1"/>
          </p:cNvSpPr>
          <p:nvPr>
            <p:ph type="ftr" sz="quarter" idx="11"/>
          </p:nvPr>
        </p:nvSpPr>
        <p:spPr/>
        <p:txBody>
          <a:bodyPr/>
          <a:lstStyle/>
          <a:p>
            <a:r>
              <a:rPr lang="en-GB" smtClean="0">
                <a:solidFill>
                  <a:prstClr val="black">
                    <a:tint val="75000"/>
                  </a:prstClr>
                </a:solidFill>
              </a:rPr>
              <a:t>OPTET – 317631 | FP7-ICT-2011-8 </a:t>
            </a:r>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511C120C-7596-A242-B548-957BA10382A7}" type="slidenum">
              <a:rPr lang="en-GB" smtClean="0">
                <a:solidFill>
                  <a:prstClr val="black">
                    <a:tint val="75000"/>
                  </a:prstClr>
                </a:solidFill>
              </a:rPr>
              <a:pPr/>
              <a:t>‹#›</a:t>
            </a:fld>
            <a:endParaRPr lang="en-GB">
              <a:solidFill>
                <a:prstClr val="black">
                  <a:tint val="75000"/>
                </a:prstClr>
              </a:solidFill>
            </a:endParaRPr>
          </a:p>
        </p:txBody>
      </p:sp>
      <p:pic>
        <p:nvPicPr>
          <p:cNvPr id="7" name="Picture 6" descr="Optet Target.png"/>
          <p:cNvPicPr>
            <a:picLocks noChangeAspect="1"/>
          </p:cNvPicPr>
          <p:nvPr userDrawn="1"/>
        </p:nvPicPr>
        <p:blipFill>
          <a:blip r:embed="rId2" cstate="print">
            <a:alphaModFix/>
            <a:extLst>
              <a:ext uri="{28A0092B-C50C-407E-A947-70E740481C1C}">
                <a14:useLocalDpi xmlns:a14="http://schemas.microsoft.com/office/drawing/2010/main" val="0"/>
              </a:ext>
            </a:extLst>
          </a:blip>
          <a:stretch>
            <a:fillRect/>
          </a:stretch>
        </p:blipFill>
        <p:spPr>
          <a:xfrm>
            <a:off x="126754" y="139570"/>
            <a:ext cx="1023722" cy="582357"/>
          </a:xfrm>
          <a:prstGeom prst="rect">
            <a:avLst/>
          </a:prstGeom>
        </p:spPr>
      </p:pic>
    </p:spTree>
    <p:extLst>
      <p:ext uri="{BB962C8B-B14F-4D97-AF65-F5344CB8AC3E}">
        <p14:creationId xmlns:p14="http://schemas.microsoft.com/office/powerpoint/2010/main" val="23079361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solidFill>
                  <a:srgbClr val="0954C7"/>
                </a:solidFill>
              </a:defRPr>
            </a:lvl1pPr>
          </a:lstStyle>
          <a:p>
            <a:r>
              <a:rPr lang="en-US" smtClean="0"/>
              <a:t>Click to edit Master title style</a:t>
            </a:r>
            <a:endParaRPr lang="en-GB" dirty="0"/>
          </a:p>
        </p:txBody>
      </p:sp>
      <p:sp>
        <p:nvSpPr>
          <p:cNvPr id="3" name="Content Placeholder 2"/>
          <p:cNvSpPr>
            <a:spLocks noGrp="1"/>
          </p:cNvSpPr>
          <p:nvPr>
            <p:ph idx="1"/>
          </p:nvPr>
        </p:nvSpPr>
        <p:spPr>
          <a:xfrm>
            <a:off x="3575050" y="273050"/>
            <a:ext cx="5111750" cy="5853113"/>
          </a:xfrm>
        </p:spPr>
        <p:txBody>
          <a:bodyPr/>
          <a:lstStyle>
            <a:lvl1pPr>
              <a:defRPr sz="3200">
                <a:solidFill>
                  <a:srgbClr val="0954C7"/>
                </a:solidFill>
              </a:defRPr>
            </a:lvl1pPr>
            <a:lvl2pPr>
              <a:defRPr sz="2800">
                <a:solidFill>
                  <a:srgbClr val="000000"/>
                </a:solidFill>
              </a:defRPr>
            </a:lvl2pPr>
            <a:lvl3pPr>
              <a:defRPr sz="2400">
                <a:solidFill>
                  <a:srgbClr val="000000"/>
                </a:solidFill>
              </a:defRPr>
            </a:lvl3pPr>
            <a:lvl4pPr>
              <a:defRPr sz="2000">
                <a:solidFill>
                  <a:srgbClr val="000000"/>
                </a:solidFill>
              </a:defRPr>
            </a:lvl4pPr>
            <a:lvl5pPr>
              <a:defRPr sz="2000">
                <a:solidFill>
                  <a:srgbClr val="000000"/>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rgbClr val="0954C7"/>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solidFill>
                  <a:prstClr val="black">
                    <a:tint val="75000"/>
                  </a:prstClr>
                </a:solidFill>
              </a:rPr>
              <a:t>19.11.2014</a:t>
            </a:r>
            <a:endParaRPr lang="en-GB">
              <a:solidFill>
                <a:prstClr val="black">
                  <a:tint val="75000"/>
                </a:prstClr>
              </a:solidFill>
            </a:endParaRPr>
          </a:p>
        </p:txBody>
      </p:sp>
      <p:sp>
        <p:nvSpPr>
          <p:cNvPr id="6" name="Footer Placeholder 5"/>
          <p:cNvSpPr>
            <a:spLocks noGrp="1"/>
          </p:cNvSpPr>
          <p:nvPr>
            <p:ph type="ftr" sz="quarter" idx="11"/>
          </p:nvPr>
        </p:nvSpPr>
        <p:spPr/>
        <p:txBody>
          <a:bodyPr/>
          <a:lstStyle/>
          <a:p>
            <a:r>
              <a:rPr lang="en-GB" smtClean="0">
                <a:solidFill>
                  <a:prstClr val="black">
                    <a:tint val="75000"/>
                  </a:prstClr>
                </a:solidFill>
              </a:rPr>
              <a:t>OPTET – 317631 | FP7-ICT-2011-8 </a:t>
            </a:r>
            <a:endParaRPr lang="en-GB" dirty="0" smtClean="0">
              <a:solidFill>
                <a:prstClr val="black">
                  <a:tint val="75000"/>
                </a:prstClr>
              </a:solidFill>
            </a:endParaRPr>
          </a:p>
        </p:txBody>
      </p:sp>
      <p:sp>
        <p:nvSpPr>
          <p:cNvPr id="7" name="Slide Number Placeholder 6"/>
          <p:cNvSpPr>
            <a:spLocks noGrp="1"/>
          </p:cNvSpPr>
          <p:nvPr>
            <p:ph type="sldNum" sz="quarter" idx="12"/>
          </p:nvPr>
        </p:nvSpPr>
        <p:spPr/>
        <p:txBody>
          <a:bodyPr/>
          <a:lstStyle/>
          <a:p>
            <a:fld id="{511C120C-7596-A242-B548-957BA10382A7}" type="slidenum">
              <a:rPr lang="en-GB" smtClean="0">
                <a:solidFill>
                  <a:prstClr val="black">
                    <a:tint val="75000"/>
                  </a:prstClr>
                </a:solidFill>
              </a:rPr>
              <a:pPr/>
              <a:t>‹#›</a:t>
            </a:fld>
            <a:endParaRPr lang="en-GB">
              <a:solidFill>
                <a:prstClr val="black">
                  <a:tint val="75000"/>
                </a:prstClr>
              </a:solidFill>
            </a:endParaRPr>
          </a:p>
        </p:txBody>
      </p:sp>
      <p:pic>
        <p:nvPicPr>
          <p:cNvPr id="10" name="Picture 9" descr="Optet Target.png"/>
          <p:cNvPicPr>
            <a:picLocks noChangeAspect="1"/>
          </p:cNvPicPr>
          <p:nvPr userDrawn="1"/>
        </p:nvPicPr>
        <p:blipFill>
          <a:blip r:embed="rId2" cstate="print">
            <a:alphaModFix/>
            <a:extLst>
              <a:ext uri="{28A0092B-C50C-407E-A947-70E740481C1C}">
                <a14:useLocalDpi xmlns:a14="http://schemas.microsoft.com/office/drawing/2010/main" val="0"/>
              </a:ext>
            </a:extLst>
          </a:blip>
          <a:stretch>
            <a:fillRect/>
          </a:stretch>
        </p:blipFill>
        <p:spPr>
          <a:xfrm>
            <a:off x="126754" y="139570"/>
            <a:ext cx="1023722" cy="582357"/>
          </a:xfrm>
          <a:prstGeom prst="rect">
            <a:avLst/>
          </a:prstGeom>
        </p:spPr>
      </p:pic>
    </p:spTree>
    <p:extLst>
      <p:ext uri="{BB962C8B-B14F-4D97-AF65-F5344CB8AC3E}">
        <p14:creationId xmlns:p14="http://schemas.microsoft.com/office/powerpoint/2010/main" val="42815230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rgbClr val="0954C7"/>
                </a:solidFill>
              </a:defRPr>
            </a:lvl1pPr>
          </a:lstStyle>
          <a:p>
            <a:r>
              <a:rPr lang="en-US" smtClean="0"/>
              <a:t>Click to edit Master title style</a:t>
            </a:r>
            <a:endParaRPr lang="en-GB"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solidFill>
                  <a:srgbClr val="0954C7"/>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solidFill>
                  <a:srgbClr val="0954C7"/>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solidFill>
                  <a:prstClr val="black">
                    <a:tint val="75000"/>
                  </a:prstClr>
                </a:solidFill>
              </a:rPr>
              <a:t>19.11.2014</a:t>
            </a:r>
            <a:endParaRPr lang="en-GB">
              <a:solidFill>
                <a:prstClr val="black">
                  <a:tint val="75000"/>
                </a:prstClr>
              </a:solidFill>
            </a:endParaRPr>
          </a:p>
        </p:txBody>
      </p:sp>
      <p:sp>
        <p:nvSpPr>
          <p:cNvPr id="6" name="Footer Placeholder 5"/>
          <p:cNvSpPr>
            <a:spLocks noGrp="1"/>
          </p:cNvSpPr>
          <p:nvPr>
            <p:ph type="ftr" sz="quarter" idx="11"/>
          </p:nvPr>
        </p:nvSpPr>
        <p:spPr/>
        <p:txBody>
          <a:bodyPr/>
          <a:lstStyle/>
          <a:p>
            <a:r>
              <a:rPr lang="en-GB" smtClean="0">
                <a:solidFill>
                  <a:prstClr val="black">
                    <a:tint val="75000"/>
                  </a:prstClr>
                </a:solidFill>
              </a:rPr>
              <a:t>OPTET – 317631 | FP7-ICT-2011-8 </a:t>
            </a:r>
            <a:endParaRPr lang="en-GB" dirty="0" smtClean="0">
              <a:solidFill>
                <a:prstClr val="black">
                  <a:tint val="75000"/>
                </a:prstClr>
              </a:solidFill>
            </a:endParaRPr>
          </a:p>
        </p:txBody>
      </p:sp>
      <p:sp>
        <p:nvSpPr>
          <p:cNvPr id="7" name="Slide Number Placeholder 6"/>
          <p:cNvSpPr>
            <a:spLocks noGrp="1"/>
          </p:cNvSpPr>
          <p:nvPr>
            <p:ph type="sldNum" sz="quarter" idx="12"/>
          </p:nvPr>
        </p:nvSpPr>
        <p:spPr/>
        <p:txBody>
          <a:bodyPr/>
          <a:lstStyle/>
          <a:p>
            <a:fld id="{511C120C-7596-A242-B548-957BA10382A7}" type="slidenum">
              <a:rPr lang="en-GB" smtClean="0">
                <a:solidFill>
                  <a:prstClr val="black">
                    <a:tint val="75000"/>
                  </a:prstClr>
                </a:solidFill>
              </a:rPr>
              <a:pPr/>
              <a:t>‹#›</a:t>
            </a:fld>
            <a:endParaRPr lang="en-GB">
              <a:solidFill>
                <a:prstClr val="black">
                  <a:tint val="75000"/>
                </a:prstClr>
              </a:solidFill>
            </a:endParaRPr>
          </a:p>
        </p:txBody>
      </p:sp>
      <p:pic>
        <p:nvPicPr>
          <p:cNvPr id="10" name="Picture 9" descr="Optet Target.png"/>
          <p:cNvPicPr>
            <a:picLocks noChangeAspect="1"/>
          </p:cNvPicPr>
          <p:nvPr userDrawn="1"/>
        </p:nvPicPr>
        <p:blipFill>
          <a:blip r:embed="rId2" cstate="print">
            <a:alphaModFix/>
            <a:extLst>
              <a:ext uri="{28A0092B-C50C-407E-A947-70E740481C1C}">
                <a14:useLocalDpi xmlns:a14="http://schemas.microsoft.com/office/drawing/2010/main" val="0"/>
              </a:ext>
            </a:extLst>
          </a:blip>
          <a:stretch>
            <a:fillRect/>
          </a:stretch>
        </p:blipFill>
        <p:spPr>
          <a:xfrm>
            <a:off x="126754" y="139570"/>
            <a:ext cx="1023722" cy="582357"/>
          </a:xfrm>
          <a:prstGeom prst="rect">
            <a:avLst/>
          </a:prstGeom>
        </p:spPr>
      </p:pic>
    </p:spTree>
    <p:extLst>
      <p:ext uri="{BB962C8B-B14F-4D97-AF65-F5344CB8AC3E}">
        <p14:creationId xmlns:p14="http://schemas.microsoft.com/office/powerpoint/2010/main" val="2703120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r>
              <a:rPr lang="en-US" smtClean="0">
                <a:solidFill>
                  <a:prstClr val="black">
                    <a:tint val="75000"/>
                  </a:prstClr>
                </a:solidFill>
              </a:rPr>
              <a:t>19.11.2014</a:t>
            </a:r>
            <a:endParaRPr lang="en-GB">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r>
              <a:rPr lang="en-GB" smtClean="0">
                <a:solidFill>
                  <a:prstClr val="black">
                    <a:tint val="75000"/>
                  </a:prstClr>
                </a:solidFill>
              </a:rPr>
              <a:t>OPTET – 317631 | FP7-ICT-2011-8 </a:t>
            </a:r>
            <a:endParaRPr lang="en-GB"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511C120C-7596-A242-B548-957BA10382A7}" type="slidenum">
              <a:rPr lang="en-GB" smtClean="0">
                <a:solidFill>
                  <a:prstClr val="black">
                    <a:tint val="75000"/>
                  </a:prstClr>
                </a:solidFill>
              </a:rPr>
              <a:pPr defTabSz="457200"/>
              <a:t>‹#›</a:t>
            </a:fld>
            <a:endParaRPr lang="en-GB">
              <a:solidFill>
                <a:prstClr val="black">
                  <a:tint val="75000"/>
                </a:prstClr>
              </a:solidFill>
            </a:endParaRPr>
          </a:p>
        </p:txBody>
      </p:sp>
    </p:spTree>
    <p:extLst>
      <p:ext uri="{BB962C8B-B14F-4D97-AF65-F5344CB8AC3E}">
        <p14:creationId xmlns:p14="http://schemas.microsoft.com/office/powerpoint/2010/main" val="2280645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457200" rtl="0" eaLnBrk="1" latinLnBrk="0" hangingPunct="1">
        <a:spcBef>
          <a:spcPct val="0"/>
        </a:spcBef>
        <a:buNone/>
        <a:defRPr sz="4400" kern="1200">
          <a:solidFill>
            <a:srgbClr val="0954C7"/>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rgbClr val="0954C7"/>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image" Target="../media/image7.png"/><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package" Target="../embeddings/Microsoft_Word_Document2.docx"/><Relationship Id="rId5" Type="http://schemas.openxmlformats.org/officeDocument/2006/relationships/image" Target="../media/image6.emf"/><Relationship Id="rId4" Type="http://schemas.openxmlformats.org/officeDocument/2006/relationships/package" Target="../embeddings/Microsoft_Word_Document1.docx"/></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0.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Trust Metric Estimator</a:t>
            </a:r>
            <a:endParaRPr lang="el-GR" dirty="0"/>
          </a:p>
        </p:txBody>
      </p:sp>
      <p:sp>
        <p:nvSpPr>
          <p:cNvPr id="8" name="Subtitle 7"/>
          <p:cNvSpPr>
            <a:spLocks noGrp="1"/>
          </p:cNvSpPr>
          <p:nvPr>
            <p:ph type="subTitle" idx="1"/>
          </p:nvPr>
        </p:nvSpPr>
        <p:spPr/>
        <p:txBody>
          <a:bodyPr/>
          <a:lstStyle/>
          <a:p>
            <a:endParaRPr lang="el-GR"/>
          </a:p>
        </p:txBody>
      </p:sp>
      <p:sp>
        <p:nvSpPr>
          <p:cNvPr id="4" name="Date Placeholder 3"/>
          <p:cNvSpPr>
            <a:spLocks noGrp="1"/>
          </p:cNvSpPr>
          <p:nvPr>
            <p:ph type="dt" sz="half" idx="4294967295"/>
          </p:nvPr>
        </p:nvSpPr>
        <p:spPr>
          <a:xfrm>
            <a:off x="0" y="6356350"/>
            <a:ext cx="2133600" cy="365125"/>
          </a:xfrm>
        </p:spPr>
        <p:txBody>
          <a:bodyPr/>
          <a:lstStyle/>
          <a:p>
            <a:r>
              <a:rPr lang="en-US" smtClean="0">
                <a:solidFill>
                  <a:prstClr val="black">
                    <a:tint val="75000"/>
                  </a:prstClr>
                </a:solidFill>
              </a:rPr>
              <a:t>19.11.2014</a:t>
            </a:r>
            <a:endParaRPr lang="en-GB">
              <a:solidFill>
                <a:prstClr val="black">
                  <a:tint val="75000"/>
                </a:prstClr>
              </a:solidFill>
            </a:endParaRPr>
          </a:p>
        </p:txBody>
      </p:sp>
      <p:sp>
        <p:nvSpPr>
          <p:cNvPr id="5" name="Footer Placeholder 4"/>
          <p:cNvSpPr>
            <a:spLocks noGrp="1"/>
          </p:cNvSpPr>
          <p:nvPr>
            <p:ph type="ftr" sz="quarter" idx="4294967295"/>
          </p:nvPr>
        </p:nvSpPr>
        <p:spPr>
          <a:xfrm>
            <a:off x="0" y="6356350"/>
            <a:ext cx="2895600" cy="365125"/>
          </a:xfrm>
        </p:spPr>
        <p:txBody>
          <a:bodyPr/>
          <a:lstStyle/>
          <a:p>
            <a:r>
              <a:rPr lang="en-GB" smtClean="0">
                <a:solidFill>
                  <a:prstClr val="black">
                    <a:tint val="75000"/>
                  </a:prstClr>
                </a:solidFill>
              </a:rPr>
              <a:t>OPTET – 317631 | FP7-ICT-2011-8 </a:t>
            </a:r>
            <a:endParaRPr lang="en-GB" dirty="0" smtClean="0">
              <a:solidFill>
                <a:prstClr val="black">
                  <a:tint val="75000"/>
                </a:prstClr>
              </a:solidFill>
            </a:endParaRPr>
          </a:p>
        </p:txBody>
      </p:sp>
      <p:sp>
        <p:nvSpPr>
          <p:cNvPr id="6" name="Slide Number Placeholder 5"/>
          <p:cNvSpPr>
            <a:spLocks noGrp="1"/>
          </p:cNvSpPr>
          <p:nvPr>
            <p:ph type="sldNum" sz="quarter" idx="4294967295"/>
          </p:nvPr>
        </p:nvSpPr>
        <p:spPr>
          <a:xfrm>
            <a:off x="7010400" y="6356350"/>
            <a:ext cx="2133600" cy="365125"/>
          </a:xfrm>
        </p:spPr>
        <p:txBody>
          <a:bodyPr/>
          <a:lstStyle/>
          <a:p>
            <a:fld id="{511C120C-7596-A242-B548-957BA10382A7}" type="slidenum">
              <a:rPr lang="en-GB" smtClean="0">
                <a:solidFill>
                  <a:prstClr val="black">
                    <a:tint val="75000"/>
                  </a:prstClr>
                </a:solidFill>
              </a:rPr>
              <a:pPr/>
              <a:t>1</a:t>
            </a:fld>
            <a:endParaRPr lang="en-GB">
              <a:solidFill>
                <a:prstClr val="black">
                  <a:tint val="75000"/>
                </a:prstClr>
              </a:solidFill>
            </a:endParaRPr>
          </a:p>
        </p:txBody>
      </p:sp>
    </p:spTree>
    <p:extLst>
      <p:ext uri="{BB962C8B-B14F-4D97-AF65-F5344CB8AC3E}">
        <p14:creationId xmlns:p14="http://schemas.microsoft.com/office/powerpoint/2010/main" val="34775500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dirty="0" smtClean="0"/>
              <a:t>Trust Metric Estimator</a:t>
            </a:r>
            <a:endParaRPr lang="en-US" dirty="0"/>
          </a:p>
        </p:txBody>
      </p:sp>
      <p:sp>
        <p:nvSpPr>
          <p:cNvPr id="3" name="Inhaltsplatzhalter 2"/>
          <p:cNvSpPr>
            <a:spLocks noGrp="1"/>
          </p:cNvSpPr>
          <p:nvPr>
            <p:ph idx="1"/>
          </p:nvPr>
        </p:nvSpPr>
        <p:spPr>
          <a:xfrm>
            <a:off x="0" y="1417638"/>
            <a:ext cx="9144000" cy="5326062"/>
          </a:xfrm>
        </p:spPr>
        <p:txBody>
          <a:bodyPr/>
          <a:lstStyle/>
          <a:p>
            <a:r>
              <a:rPr lang="en-GB" sz="2400" dirty="0" smtClean="0"/>
              <a:t>Objective: </a:t>
            </a:r>
          </a:p>
          <a:p>
            <a:pPr marL="0" indent="0">
              <a:buNone/>
            </a:pPr>
            <a:r>
              <a:rPr lang="en-GB" sz="2000" dirty="0" smtClean="0">
                <a:solidFill>
                  <a:schemeClr val="tx1"/>
                </a:solidFill>
              </a:rPr>
              <a:t>A trust </a:t>
            </a:r>
            <a:r>
              <a:rPr lang="en-GB" sz="2000" dirty="0">
                <a:solidFill>
                  <a:schemeClr val="tx1"/>
                </a:solidFill>
              </a:rPr>
              <a:t>computational </a:t>
            </a:r>
            <a:r>
              <a:rPr lang="en-GB" sz="2000" dirty="0" smtClean="0">
                <a:solidFill>
                  <a:schemeClr val="tx1"/>
                </a:solidFill>
              </a:rPr>
              <a:t>model  </a:t>
            </a:r>
            <a:r>
              <a:rPr lang="en-GB" sz="2000" dirty="0" smtClean="0">
                <a:solidFill>
                  <a:schemeClr val="tx1"/>
                </a:solidFill>
                <a:sym typeface="Wingdings" panose="05000000000000000000" pitchFamily="2" charset="2"/>
              </a:rPr>
              <a:t> </a:t>
            </a:r>
            <a:r>
              <a:rPr lang="en-GB" sz="2000" dirty="0" smtClean="0">
                <a:solidFill>
                  <a:schemeClr val="tx1"/>
                </a:solidFill>
              </a:rPr>
              <a:t>estimate a </a:t>
            </a:r>
            <a:r>
              <a:rPr lang="en-GB" sz="2000" dirty="0">
                <a:solidFill>
                  <a:schemeClr val="tx1"/>
                </a:solidFill>
              </a:rPr>
              <a:t>user’s </a:t>
            </a:r>
            <a:r>
              <a:rPr lang="en-GB" sz="2000" dirty="0" smtClean="0">
                <a:solidFill>
                  <a:schemeClr val="tx1"/>
                </a:solidFill>
              </a:rPr>
              <a:t>trust </a:t>
            </a:r>
            <a:r>
              <a:rPr lang="en-GB" sz="2000" dirty="0">
                <a:solidFill>
                  <a:schemeClr val="tx1"/>
                </a:solidFill>
              </a:rPr>
              <a:t>level towards </a:t>
            </a:r>
            <a:r>
              <a:rPr lang="en-GB" sz="2000" dirty="0" smtClean="0">
                <a:solidFill>
                  <a:schemeClr val="tx1"/>
                </a:solidFill>
              </a:rPr>
              <a:t>the </a:t>
            </a:r>
            <a:r>
              <a:rPr lang="en-GB" sz="2000" dirty="0">
                <a:solidFill>
                  <a:schemeClr val="tx1"/>
                </a:solidFill>
              </a:rPr>
              <a:t>performance of a </a:t>
            </a:r>
            <a:r>
              <a:rPr lang="en-GB" sz="2000" dirty="0" smtClean="0">
                <a:solidFill>
                  <a:schemeClr val="tx1"/>
                </a:solidFill>
              </a:rPr>
              <a:t>system </a:t>
            </a:r>
            <a:r>
              <a:rPr lang="en-GB" sz="2000" dirty="0">
                <a:solidFill>
                  <a:schemeClr val="tx1"/>
                </a:solidFill>
              </a:rPr>
              <a:t>across </a:t>
            </a:r>
            <a:r>
              <a:rPr lang="en-GB" sz="2000" dirty="0" smtClean="0">
                <a:solidFill>
                  <a:schemeClr val="tx1"/>
                </a:solidFill>
              </a:rPr>
              <a:t>time </a:t>
            </a:r>
            <a:r>
              <a:rPr lang="en-GB" sz="2000" dirty="0" smtClean="0">
                <a:solidFill>
                  <a:schemeClr val="tx1"/>
                </a:solidFill>
                <a:sym typeface="Wingdings" panose="05000000000000000000" pitchFamily="2" charset="2"/>
              </a:rPr>
              <a:t> </a:t>
            </a:r>
            <a:r>
              <a:rPr lang="en-GB" sz="2000" dirty="0" smtClean="0">
                <a:solidFill>
                  <a:schemeClr val="tx1"/>
                </a:solidFill>
              </a:rPr>
              <a:t>help providers make optimal </a:t>
            </a:r>
            <a:r>
              <a:rPr lang="en-GB" sz="2000" dirty="0" smtClean="0">
                <a:solidFill>
                  <a:schemeClr val="tx1"/>
                </a:solidFill>
              </a:rPr>
              <a:t>decisions</a:t>
            </a:r>
            <a:r>
              <a:rPr lang="en-GB" sz="2000" dirty="0" smtClean="0">
                <a:solidFill>
                  <a:schemeClr val="tx1"/>
                </a:solidFill>
              </a:rPr>
              <a:t>. </a:t>
            </a:r>
            <a:endParaRPr lang="en-GB" dirty="0">
              <a:solidFill>
                <a:schemeClr val="tx1"/>
              </a:solidFill>
            </a:endParaRPr>
          </a:p>
          <a:p>
            <a:r>
              <a:rPr lang="en-GB" sz="2400" dirty="0" smtClean="0"/>
              <a:t>Methodology:</a:t>
            </a:r>
          </a:p>
          <a:p>
            <a:pPr marL="914400" lvl="1" indent="-514350">
              <a:buFont typeface="+mj-lt"/>
              <a:buAutoNum type="arabicParenR"/>
            </a:pPr>
            <a:r>
              <a:rPr lang="en-GB" sz="2000" b="1" dirty="0" smtClean="0"/>
              <a:t>Identify</a:t>
            </a:r>
            <a:r>
              <a:rPr lang="en-GB" sz="2000" dirty="0" smtClean="0"/>
              <a:t>:   the impact of social </a:t>
            </a:r>
            <a:r>
              <a:rPr lang="en-GB" sz="2000" dirty="0"/>
              <a:t>and technical </a:t>
            </a:r>
            <a:r>
              <a:rPr lang="en-GB" sz="2000" dirty="0" smtClean="0"/>
              <a:t>factors on trust.</a:t>
            </a:r>
          </a:p>
          <a:p>
            <a:pPr marL="914400" lvl="1" indent="-514350">
              <a:buFont typeface="+mj-lt"/>
              <a:buAutoNum type="arabicParenR"/>
            </a:pPr>
            <a:r>
              <a:rPr lang="en-GB" sz="2000" b="1" dirty="0" smtClean="0"/>
              <a:t>Develop</a:t>
            </a:r>
            <a:r>
              <a:rPr lang="en-GB" sz="2000" dirty="0" smtClean="0"/>
              <a:t>:  computational model</a:t>
            </a:r>
            <a:r>
              <a:rPr lang="en-GB" sz="2000" b="1" dirty="0" smtClean="0"/>
              <a:t>(s)</a:t>
            </a:r>
            <a:r>
              <a:rPr lang="en-GB" sz="2000" dirty="0" smtClean="0"/>
              <a:t> for trust estimation, capturing (1).</a:t>
            </a:r>
          </a:p>
          <a:p>
            <a:pPr marL="914400" lvl="1" indent="-514350">
              <a:buFont typeface="+mj-lt"/>
              <a:buAutoNum type="arabicParenR"/>
            </a:pPr>
            <a:r>
              <a:rPr lang="en-GB" sz="2000" b="1" dirty="0" smtClean="0"/>
              <a:t>Integrate</a:t>
            </a:r>
            <a:r>
              <a:rPr lang="en-GB" sz="2000" dirty="0" smtClean="0"/>
              <a:t>: </a:t>
            </a:r>
            <a:r>
              <a:rPr lang="en-GB" sz="2000" dirty="0" smtClean="0">
                <a:solidFill>
                  <a:schemeClr val="tx1"/>
                </a:solidFill>
              </a:rPr>
              <a:t>trust &amp; </a:t>
            </a:r>
            <a:r>
              <a:rPr lang="en-US" sz="2000" dirty="0" smtClean="0">
                <a:solidFill>
                  <a:schemeClr val="tx1"/>
                </a:solidFill>
              </a:rPr>
              <a:t>trustworthiness </a:t>
            </a:r>
            <a:r>
              <a:rPr lang="en-GB" sz="2000" dirty="0" smtClean="0"/>
              <a:t>level and economic factors in a single optimization problem </a:t>
            </a:r>
            <a:r>
              <a:rPr lang="en-GB" sz="2000" dirty="0" smtClean="0">
                <a:sym typeface="Wingdings" panose="05000000000000000000" pitchFamily="2" charset="2"/>
              </a:rPr>
              <a:t> capture both user’s and provider’s decisions</a:t>
            </a:r>
            <a:r>
              <a:rPr lang="en-GB" sz="2000" dirty="0" smtClean="0"/>
              <a:t>.</a:t>
            </a:r>
            <a:endParaRPr lang="en-GB" dirty="0"/>
          </a:p>
        </p:txBody>
      </p:sp>
      <p:pic>
        <p:nvPicPr>
          <p:cNvPr id="7" name="Εικόνα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61806" y="4790209"/>
            <a:ext cx="5552902" cy="1953491"/>
          </a:xfrm>
          <a:prstGeom prst="rect">
            <a:avLst/>
          </a:prstGeom>
        </p:spPr>
      </p:pic>
    </p:spTree>
    <p:extLst>
      <p:ext uri="{BB962C8B-B14F-4D97-AF65-F5344CB8AC3E}">
        <p14:creationId xmlns:p14="http://schemas.microsoft.com/office/powerpoint/2010/main" val="8684837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smtClean="0"/>
              <a:t>Trust level affecting decisions </a:t>
            </a:r>
            <a:endParaRPr lang="el-GR" dirty="0"/>
          </a:p>
        </p:txBody>
      </p:sp>
      <p:sp>
        <p:nvSpPr>
          <p:cNvPr id="3" name="Θέση περιεχομένου 2"/>
          <p:cNvSpPr>
            <a:spLocks noGrp="1"/>
          </p:cNvSpPr>
          <p:nvPr>
            <p:ph idx="1"/>
          </p:nvPr>
        </p:nvSpPr>
        <p:spPr>
          <a:xfrm>
            <a:off x="457200" y="1600200"/>
            <a:ext cx="8229600" cy="5143500"/>
          </a:xfrm>
        </p:spPr>
        <p:txBody>
          <a:bodyPr>
            <a:normAutofit/>
          </a:bodyPr>
          <a:lstStyle/>
          <a:p>
            <a:pPr marL="0" indent="0">
              <a:buNone/>
            </a:pPr>
            <a:endParaRPr lang="en-US" sz="2000" dirty="0" smtClean="0"/>
          </a:p>
          <a:p>
            <a:pPr marL="457200" lvl="1" indent="0">
              <a:buNone/>
            </a:pPr>
            <a:r>
              <a:rPr lang="en-US" sz="2000" dirty="0" smtClean="0"/>
              <a:t> </a:t>
            </a:r>
          </a:p>
          <a:p>
            <a:r>
              <a:rPr lang="en-US" sz="2400" dirty="0" smtClean="0"/>
              <a:t>Trust level : (both technical and social factors)</a:t>
            </a:r>
          </a:p>
          <a:p>
            <a:pPr lvl="1">
              <a:buFont typeface="Wingdings" panose="05000000000000000000" pitchFamily="2" charset="2"/>
              <a:buChar char="§"/>
            </a:pPr>
            <a:r>
              <a:rPr lang="en-US" sz="2000" dirty="0" smtClean="0"/>
              <a:t>The </a:t>
            </a:r>
            <a:r>
              <a:rPr lang="en-US" sz="2000" b="1" dirty="0" smtClean="0"/>
              <a:t>subjective</a:t>
            </a:r>
            <a:r>
              <a:rPr lang="en-US" sz="2000" dirty="0" smtClean="0"/>
              <a:t> </a:t>
            </a:r>
            <a:r>
              <a:rPr lang="en-US" sz="2000" dirty="0" smtClean="0">
                <a:solidFill>
                  <a:schemeClr val="tx1"/>
                </a:solidFill>
              </a:rPr>
              <a:t>belief</a:t>
            </a:r>
            <a:r>
              <a:rPr lang="en-US" sz="2000" dirty="0" smtClean="0">
                <a:solidFill>
                  <a:srgbClr val="FF0000"/>
                </a:solidFill>
              </a:rPr>
              <a:t> </a:t>
            </a:r>
            <a:r>
              <a:rPr lang="en-US" sz="2000" dirty="0" smtClean="0"/>
              <a:t>about system trustworthiness.</a:t>
            </a:r>
          </a:p>
          <a:p>
            <a:pPr lvl="1">
              <a:buFont typeface="Wingdings" panose="05000000000000000000" pitchFamily="2" charset="2"/>
              <a:buChar char="§"/>
            </a:pPr>
            <a:r>
              <a:rPr lang="en-US" sz="2000" dirty="0" smtClean="0"/>
              <a:t>Users may under/over or accurately assess trustworthiness.</a:t>
            </a:r>
          </a:p>
          <a:p>
            <a:pPr marL="0" indent="0">
              <a:buNone/>
            </a:pPr>
            <a:endParaRPr lang="en-US" dirty="0" smtClean="0"/>
          </a:p>
          <a:p>
            <a:r>
              <a:rPr lang="en-US" sz="2400" dirty="0" smtClean="0"/>
              <a:t>Trust Related Decisions: (trust-</a:t>
            </a:r>
            <a:r>
              <a:rPr lang="en-US" sz="2400" dirty="0" err="1" smtClean="0"/>
              <a:t>tw</a:t>
            </a:r>
            <a:r>
              <a:rPr lang="en-US" sz="2400" dirty="0" smtClean="0"/>
              <a:t> correlation and economic factors)</a:t>
            </a:r>
          </a:p>
          <a:p>
            <a:pPr lvl="1">
              <a:buFont typeface="Wingdings" panose="05000000000000000000" pitchFamily="2" charset="2"/>
              <a:buChar char="§"/>
            </a:pPr>
            <a:r>
              <a:rPr lang="en-US" sz="2000" dirty="0" smtClean="0"/>
              <a:t>Users      : To pay the price and buy the offered system </a:t>
            </a:r>
            <a:r>
              <a:rPr lang="en-US" sz="2000" dirty="0"/>
              <a:t>(or not</a:t>
            </a:r>
            <a:r>
              <a:rPr lang="en-US" sz="2000" dirty="0" smtClean="0"/>
              <a:t>).</a:t>
            </a:r>
          </a:p>
          <a:p>
            <a:pPr lvl="1">
              <a:buFont typeface="Wingdings" panose="05000000000000000000" pitchFamily="2" charset="2"/>
              <a:buChar char="§"/>
            </a:pPr>
            <a:r>
              <a:rPr lang="en-US" sz="2000" dirty="0" smtClean="0"/>
              <a:t>Provider: The trustworthiness and price of the offered system that 		               maximize profits. (utilize the derived knowledge on trust)</a:t>
            </a:r>
          </a:p>
          <a:p>
            <a:pPr marL="457200" lvl="1" indent="0">
              <a:buNone/>
            </a:pPr>
            <a:r>
              <a:rPr lang="en-US" sz="2000" dirty="0" smtClean="0"/>
              <a:t> </a:t>
            </a:r>
            <a:endParaRPr lang="el-GR" sz="2000" dirty="0"/>
          </a:p>
        </p:txBody>
      </p:sp>
    </p:spTree>
    <p:extLst>
      <p:ext uri="{BB962C8B-B14F-4D97-AF65-F5344CB8AC3E}">
        <p14:creationId xmlns:p14="http://schemas.microsoft.com/office/powerpoint/2010/main" val="29200353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Research on</a:t>
            </a:r>
            <a:r>
              <a:rPr lang="en-GB" dirty="0" smtClean="0"/>
              <a:t> the impact of </a:t>
            </a:r>
            <a:br>
              <a:rPr lang="en-GB" dirty="0" smtClean="0"/>
            </a:br>
            <a:r>
              <a:rPr lang="en-GB" dirty="0" smtClean="0"/>
              <a:t>social factors</a:t>
            </a:r>
            <a:endParaRPr lang="en-GB" dirty="0"/>
          </a:p>
        </p:txBody>
      </p:sp>
      <p:sp>
        <p:nvSpPr>
          <p:cNvPr id="3" name="Content Placeholder 2"/>
          <p:cNvSpPr>
            <a:spLocks noGrp="1"/>
          </p:cNvSpPr>
          <p:nvPr>
            <p:ph idx="1"/>
          </p:nvPr>
        </p:nvSpPr>
        <p:spPr>
          <a:xfrm>
            <a:off x="457200" y="1600200"/>
            <a:ext cx="8409214" cy="5127171"/>
          </a:xfrm>
        </p:spPr>
        <p:txBody>
          <a:bodyPr>
            <a:normAutofit/>
          </a:bodyPr>
          <a:lstStyle/>
          <a:p>
            <a:pPr>
              <a:buFont typeface="Arial" panose="020B0604020202020204" pitchFamily="34" charset="0"/>
              <a:buChar char="•"/>
            </a:pPr>
            <a:r>
              <a:rPr lang="en-GB" sz="2400" dirty="0" smtClean="0">
                <a:sym typeface="Wingdings"/>
              </a:rPr>
              <a:t>Two </a:t>
            </a:r>
            <a:r>
              <a:rPr lang="en-GB" sz="2400" b="1" dirty="0" smtClean="0">
                <a:sym typeface="Wingdings"/>
              </a:rPr>
              <a:t>S</a:t>
            </a:r>
            <a:r>
              <a:rPr lang="en-GB" sz="2400" b="1" dirty="0" smtClean="0"/>
              <a:t>urveys</a:t>
            </a:r>
            <a:r>
              <a:rPr lang="en-GB" sz="2400" dirty="0" smtClean="0"/>
              <a:t> (Y1 &amp; Y2) were conducted aiming to: </a:t>
            </a:r>
          </a:p>
          <a:p>
            <a:pPr marL="914400" lvl="1" indent="-514350">
              <a:buFont typeface="+mj-lt"/>
              <a:buAutoNum type="romanUcPeriod"/>
            </a:pPr>
            <a:r>
              <a:rPr lang="en-GB" sz="2000" dirty="0" smtClean="0"/>
              <a:t>Identify the </a:t>
            </a:r>
            <a:r>
              <a:rPr lang="en-GB" sz="2000" dirty="0"/>
              <a:t>key attributes </a:t>
            </a:r>
            <a:r>
              <a:rPr lang="en-GB" sz="2000" dirty="0" smtClean="0"/>
              <a:t>that affect the subjective nature of trust. </a:t>
            </a:r>
          </a:p>
          <a:p>
            <a:pPr marL="914400" lvl="1" indent="-514350">
              <a:buFont typeface="+mj-lt"/>
              <a:buAutoNum type="romanUcPeriod"/>
            </a:pPr>
            <a:r>
              <a:rPr lang="en-GB" sz="2000" dirty="0" smtClean="0"/>
              <a:t>Validate the key attributes (comparison between surveys).</a:t>
            </a:r>
            <a:endParaRPr lang="en-GB" sz="2000" dirty="0"/>
          </a:p>
          <a:p>
            <a:pPr marL="400050" lvl="1" indent="0">
              <a:buNone/>
            </a:pPr>
            <a:r>
              <a:rPr lang="en-GB" sz="2000" dirty="0" smtClean="0">
                <a:sym typeface="Wingdings" panose="05000000000000000000" pitchFamily="2" charset="2"/>
              </a:rPr>
              <a:t> </a:t>
            </a:r>
            <a:r>
              <a:rPr lang="en-GB" sz="2000" dirty="0" smtClean="0"/>
              <a:t>Support the trust computational model.  </a:t>
            </a:r>
          </a:p>
          <a:p>
            <a:pPr marL="400050" lvl="1" indent="0">
              <a:buNone/>
            </a:pPr>
            <a:endParaRPr lang="en-GB" sz="2400" dirty="0" smtClean="0"/>
          </a:p>
          <a:p>
            <a:pPr>
              <a:buFont typeface="Arial" panose="020B0604020202020204" pitchFamily="34" charset="0"/>
              <a:buChar char="•"/>
            </a:pPr>
            <a:r>
              <a:rPr lang="en-GB" sz="2400" dirty="0" smtClean="0"/>
              <a:t>Surveys data-mining </a:t>
            </a:r>
            <a:r>
              <a:rPr lang="en-GB" sz="2400" dirty="0" smtClean="0">
                <a:sym typeface="Wingdings" panose="05000000000000000000" pitchFamily="2" charset="2"/>
              </a:rPr>
              <a:t></a:t>
            </a:r>
            <a:r>
              <a:rPr lang="en-GB" sz="2400" dirty="0" smtClean="0"/>
              <a:t> Users </a:t>
            </a:r>
            <a:r>
              <a:rPr lang="en-GB" sz="2400" b="1" dirty="0" smtClean="0"/>
              <a:t>Segmentation.</a:t>
            </a:r>
          </a:p>
          <a:p>
            <a:pPr lvl="1">
              <a:buFont typeface="Arial" panose="020B0604020202020204" pitchFamily="34" charset="0"/>
              <a:buChar char="•"/>
            </a:pPr>
            <a:r>
              <a:rPr lang="en-GB" sz="2000" dirty="0" smtClean="0"/>
              <a:t>Three underpinning attributes: (Anova analysis)</a:t>
            </a:r>
          </a:p>
          <a:p>
            <a:pPr marL="457200" lvl="1" indent="0">
              <a:buNone/>
            </a:pPr>
            <a:r>
              <a:rPr lang="en-GB" sz="2000" dirty="0"/>
              <a:t>	</a:t>
            </a:r>
            <a:r>
              <a:rPr lang="en-GB" sz="2000" dirty="0" smtClean="0"/>
              <a:t>	1) trust stance,    2) seeking behavior,   3) competences.</a:t>
            </a:r>
          </a:p>
          <a:p>
            <a:pPr marL="457200" lvl="1" indent="0">
              <a:buNone/>
            </a:pPr>
            <a:endParaRPr lang="en-GB" sz="2000" b="1" dirty="0"/>
          </a:p>
          <a:p>
            <a:pPr lvl="1">
              <a:buFont typeface="Arial" panose="020B0604020202020204" pitchFamily="34" charset="0"/>
              <a:buChar char="•"/>
            </a:pPr>
            <a:r>
              <a:rPr lang="en-GB" sz="2000" dirty="0" smtClean="0"/>
              <a:t>Four segments: (K-means clustering Algorithm)</a:t>
            </a:r>
          </a:p>
          <a:p>
            <a:pPr marL="457200" lvl="1" indent="0">
              <a:buNone/>
            </a:pPr>
            <a:r>
              <a:rPr lang="en-GB" sz="2000" dirty="0"/>
              <a:t>		</a:t>
            </a:r>
            <a:r>
              <a:rPr lang="en-GB" sz="2000" dirty="0" smtClean="0"/>
              <a:t>1) High Trust (HT) ,     2) Highly </a:t>
            </a:r>
            <a:r>
              <a:rPr lang="en-GB" sz="2000" dirty="0"/>
              <a:t>a</a:t>
            </a:r>
            <a:r>
              <a:rPr lang="en-GB" sz="2000" dirty="0" smtClean="0"/>
              <a:t>ctive Trust seeking (HATS)</a:t>
            </a:r>
          </a:p>
          <a:p>
            <a:pPr marL="457200" lvl="1" indent="0">
              <a:buNone/>
            </a:pPr>
            <a:r>
              <a:rPr lang="en-GB" sz="2000" dirty="0"/>
              <a:t>	</a:t>
            </a:r>
            <a:r>
              <a:rPr lang="en-GB" sz="2000" dirty="0" smtClean="0"/>
              <a:t>	3) Medium active Trust seeking (MATS) ,  4) Ambivalent (A)  </a:t>
            </a:r>
          </a:p>
          <a:p>
            <a:pPr marL="400050" lvl="1" indent="0">
              <a:buNone/>
            </a:pPr>
            <a:endParaRPr lang="en-GB" sz="2000" dirty="0"/>
          </a:p>
        </p:txBody>
      </p:sp>
    </p:spTree>
    <p:extLst>
      <p:ext uri="{BB962C8B-B14F-4D97-AF65-F5344CB8AC3E}">
        <p14:creationId xmlns:p14="http://schemas.microsoft.com/office/powerpoint/2010/main" val="33257489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ormAutofit/>
          </a:bodyPr>
          <a:lstStyle/>
          <a:p>
            <a:r>
              <a:rPr lang="en-US" dirty="0" smtClean="0"/>
              <a:t>Validation of users’ Segmentation</a:t>
            </a:r>
            <a:endParaRPr lang="en-US" dirty="0"/>
          </a:p>
        </p:txBody>
      </p:sp>
      <p:sp>
        <p:nvSpPr>
          <p:cNvPr id="3" name="Content Placeholder 2"/>
          <p:cNvSpPr>
            <a:spLocks noGrp="1"/>
          </p:cNvSpPr>
          <p:nvPr>
            <p:ph sz="half" idx="1"/>
          </p:nvPr>
        </p:nvSpPr>
        <p:spPr>
          <a:xfrm>
            <a:off x="228596" y="1417638"/>
            <a:ext cx="5388433" cy="5113791"/>
          </a:xfrm>
        </p:spPr>
        <p:txBody>
          <a:bodyPr>
            <a:normAutofit lnSpcReduction="10000"/>
          </a:bodyPr>
          <a:lstStyle/>
          <a:p>
            <a:pPr marL="0" indent="0" algn="ctr">
              <a:buNone/>
            </a:pPr>
            <a:r>
              <a:rPr lang="en-US" sz="2400" dirty="0" smtClean="0"/>
              <a:t>Year 1 &amp; 2 Results</a:t>
            </a:r>
          </a:p>
          <a:p>
            <a:endParaRPr lang="en-US" dirty="0"/>
          </a:p>
          <a:p>
            <a:endParaRPr lang="en-US" dirty="0" smtClean="0"/>
          </a:p>
          <a:p>
            <a:endParaRPr lang="en-US" dirty="0"/>
          </a:p>
          <a:p>
            <a:endParaRPr lang="en-US" dirty="0" smtClean="0"/>
          </a:p>
          <a:p>
            <a:endParaRPr lang="en-US" dirty="0"/>
          </a:p>
          <a:p>
            <a:pPr marL="0" indent="0">
              <a:buNone/>
            </a:pPr>
            <a:endParaRPr lang="en-US" sz="2400" dirty="0" smtClean="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p:txBody>
      </p:sp>
      <p:sp>
        <p:nvSpPr>
          <p:cNvPr id="4" name="Content Placeholder 3"/>
          <p:cNvSpPr>
            <a:spLocks noGrp="1"/>
          </p:cNvSpPr>
          <p:nvPr>
            <p:ph sz="half" idx="2"/>
          </p:nvPr>
        </p:nvSpPr>
        <p:spPr>
          <a:xfrm>
            <a:off x="5747654" y="1417638"/>
            <a:ext cx="3167749" cy="5113791"/>
          </a:xfrm>
        </p:spPr>
        <p:txBody>
          <a:bodyPr>
            <a:normAutofit lnSpcReduction="10000"/>
          </a:bodyPr>
          <a:lstStyle/>
          <a:p>
            <a:pPr marL="0" indent="0" algn="ctr">
              <a:buNone/>
            </a:pPr>
            <a:r>
              <a:rPr lang="en-US" sz="2400" u="sng" dirty="0" smtClean="0"/>
              <a:t>Repeating Results</a:t>
            </a:r>
          </a:p>
          <a:p>
            <a:pPr marL="0" indent="0" algn="ctr">
              <a:buNone/>
            </a:pPr>
            <a:endParaRPr lang="en-US" sz="2400" u="sng" dirty="0"/>
          </a:p>
          <a:p>
            <a:pPr marL="0" indent="-514350">
              <a:buFont typeface="+mj-lt"/>
              <a:buAutoNum type="arabicPeriod"/>
            </a:pPr>
            <a:r>
              <a:rPr lang="en-US" sz="2000" dirty="0" smtClean="0">
                <a:solidFill>
                  <a:schemeClr val="tx1"/>
                </a:solidFill>
              </a:rPr>
              <a:t>The three underpinning users’ attributes) appear with statistical significance.</a:t>
            </a:r>
          </a:p>
          <a:p>
            <a:pPr marL="0" indent="-514350">
              <a:buFont typeface="+mj-lt"/>
              <a:buAutoNum type="arabicPeriod"/>
            </a:pPr>
            <a:endParaRPr lang="en-US" sz="2000" dirty="0" smtClean="0">
              <a:solidFill>
                <a:schemeClr val="tx1"/>
              </a:solidFill>
            </a:endParaRPr>
          </a:p>
          <a:p>
            <a:pPr marL="0" indent="-514350">
              <a:buFont typeface="+mj-lt"/>
              <a:buAutoNum type="arabicPeriod"/>
            </a:pPr>
            <a:r>
              <a:rPr lang="en-US" sz="2000" dirty="0">
                <a:solidFill>
                  <a:schemeClr val="tx1"/>
                </a:solidFill>
              </a:rPr>
              <a:t>F</a:t>
            </a:r>
            <a:r>
              <a:rPr lang="en-US" sz="2000" dirty="0" smtClean="0">
                <a:solidFill>
                  <a:schemeClr val="tx1"/>
                </a:solidFill>
              </a:rPr>
              <a:t>our segments were identified.</a:t>
            </a:r>
          </a:p>
          <a:p>
            <a:pPr marL="0" indent="-514350">
              <a:buFont typeface="+mj-lt"/>
              <a:buAutoNum type="arabicPeriod"/>
            </a:pPr>
            <a:endParaRPr lang="en-US" sz="2000" dirty="0" smtClean="0">
              <a:solidFill>
                <a:schemeClr val="tx1"/>
              </a:solidFill>
            </a:endParaRPr>
          </a:p>
          <a:p>
            <a:pPr marL="0" indent="-514350">
              <a:buFont typeface="+mj-lt"/>
              <a:buAutoNum type="arabicPeriod"/>
            </a:pPr>
            <a:r>
              <a:rPr lang="en-US" sz="2000" dirty="0" smtClean="0">
                <a:solidFill>
                  <a:schemeClr val="tx1"/>
                </a:solidFill>
              </a:rPr>
              <a:t>The aggregate value of competence and seeking is dominant in “HATS”.</a:t>
            </a:r>
          </a:p>
          <a:p>
            <a:pPr marL="0" indent="-514350">
              <a:buFont typeface="+mj-lt"/>
              <a:buAutoNum type="arabicPeriod"/>
            </a:pPr>
            <a:endParaRPr lang="en-US" sz="2000" dirty="0" smtClean="0">
              <a:solidFill>
                <a:schemeClr val="tx1"/>
              </a:solidFill>
            </a:endParaRPr>
          </a:p>
          <a:p>
            <a:pPr marL="0" indent="-514350">
              <a:buFont typeface="+mj-lt"/>
              <a:buAutoNum type="arabicPeriod"/>
            </a:pPr>
            <a:r>
              <a:rPr lang="en-US" sz="2000" dirty="0" smtClean="0">
                <a:solidFill>
                  <a:schemeClr val="tx1"/>
                </a:solidFill>
              </a:rPr>
              <a:t>The trust stance is dominant in “HT”.</a:t>
            </a:r>
          </a:p>
          <a:p>
            <a:pPr marL="0" indent="-514350">
              <a:buFont typeface="+mj-lt"/>
              <a:buAutoNum type="arabicPeriod"/>
            </a:pPr>
            <a:endParaRPr lang="en-US" sz="2000" dirty="0"/>
          </a:p>
          <a:p>
            <a:pPr marL="0" indent="0" algn="ctr">
              <a:buNone/>
            </a:pPr>
            <a:endParaRPr lang="en-US" sz="2400" dirty="0" smtClean="0"/>
          </a:p>
          <a:p>
            <a:pPr marL="0" indent="0">
              <a:buNone/>
            </a:pPr>
            <a:endParaRPr lang="en-US" sz="2000" dirty="0"/>
          </a:p>
          <a:p>
            <a:pPr marL="0" indent="0">
              <a:buNone/>
            </a:pPr>
            <a:endParaRPr lang="en-US" sz="2000" dirty="0"/>
          </a:p>
        </p:txBody>
      </p:sp>
      <p:graphicFrame>
        <p:nvGraphicFramePr>
          <p:cNvPr id="7" name="Object 4"/>
          <p:cNvGraphicFramePr>
            <a:graphicFrameLocks noChangeAspect="1"/>
          </p:cNvGraphicFramePr>
          <p:nvPr>
            <p:extLst>
              <p:ext uri="{D42A27DB-BD31-4B8C-83A1-F6EECF244321}">
                <p14:modId xmlns:p14="http://schemas.microsoft.com/office/powerpoint/2010/main" val="2609961634"/>
              </p:ext>
            </p:extLst>
          </p:nvPr>
        </p:nvGraphicFramePr>
        <p:xfrm>
          <a:off x="228596" y="1976972"/>
          <a:ext cx="5502733" cy="2365465"/>
        </p:xfrm>
        <a:graphic>
          <a:graphicData uri="http://schemas.openxmlformats.org/presentationml/2006/ole">
            <mc:AlternateContent xmlns:mc="http://schemas.openxmlformats.org/markup-compatibility/2006">
              <mc:Choice xmlns:v="urn:schemas-microsoft-com:vml" Requires="v">
                <p:oleObj spid="_x0000_s1028" name="Έγγραφο" r:id="rId4" imgW="6272466" imgH="2223378" progId="Word.Document.12">
                  <p:embed/>
                </p:oleObj>
              </mc:Choice>
              <mc:Fallback>
                <p:oleObj name="Έγγραφο" r:id="rId4" imgW="6272466" imgH="2223378" progId="Word.Document.12">
                  <p:embed/>
                  <p:pic>
                    <p:nvPicPr>
                      <p:cNvPr id="0" name=""/>
                      <p:cNvPicPr/>
                      <p:nvPr/>
                    </p:nvPicPr>
                    <p:blipFill>
                      <a:blip r:embed="rId5"/>
                      <a:stretch>
                        <a:fillRect/>
                      </a:stretch>
                    </p:blipFill>
                    <p:spPr>
                      <a:xfrm>
                        <a:off x="228596" y="1976972"/>
                        <a:ext cx="5502733" cy="2365465"/>
                      </a:xfrm>
                      <a:prstGeom prst="rect">
                        <a:avLst/>
                      </a:prstGeom>
                    </p:spPr>
                  </p:pic>
                </p:oleObj>
              </mc:Fallback>
            </mc:AlternateContent>
          </a:graphicData>
        </a:graphic>
      </p:graphicFrame>
      <p:graphicFrame>
        <p:nvGraphicFramePr>
          <p:cNvPr id="8" name="Object 2"/>
          <p:cNvGraphicFramePr>
            <a:graphicFrameLocks noChangeAspect="1"/>
          </p:cNvGraphicFramePr>
          <p:nvPr>
            <p:extLst>
              <p:ext uri="{D42A27DB-BD31-4B8C-83A1-F6EECF244321}">
                <p14:modId xmlns:p14="http://schemas.microsoft.com/office/powerpoint/2010/main" val="2421176598"/>
              </p:ext>
            </p:extLst>
          </p:nvPr>
        </p:nvGraphicFramePr>
        <p:xfrm>
          <a:off x="244922" y="4457700"/>
          <a:ext cx="5415381" cy="2400300"/>
        </p:xfrm>
        <a:graphic>
          <a:graphicData uri="http://schemas.openxmlformats.org/presentationml/2006/ole">
            <mc:AlternateContent xmlns:mc="http://schemas.openxmlformats.org/markup-compatibility/2006">
              <mc:Choice xmlns:v="urn:schemas-microsoft-com:vml" Requires="v">
                <p:oleObj spid="_x0000_s1029" name="Document" r:id="rId6" imgW="6273800" imgH="2387600" progId="Word.Document.12">
                  <p:embed/>
                </p:oleObj>
              </mc:Choice>
              <mc:Fallback>
                <p:oleObj name="Document" r:id="rId6" imgW="6273800" imgH="2387600" progId="Word.Document.12">
                  <p:embed/>
                  <p:pic>
                    <p:nvPicPr>
                      <p:cNvPr id="0" name=""/>
                      <p:cNvPicPr/>
                      <p:nvPr/>
                    </p:nvPicPr>
                    <p:blipFill>
                      <a:blip r:embed="rId7"/>
                      <a:stretch>
                        <a:fillRect/>
                      </a:stretch>
                    </p:blipFill>
                    <p:spPr>
                      <a:xfrm>
                        <a:off x="244922" y="4457700"/>
                        <a:ext cx="5415381" cy="2400300"/>
                      </a:xfrm>
                      <a:prstGeom prst="rect">
                        <a:avLst/>
                      </a:prstGeom>
                    </p:spPr>
                  </p:pic>
                </p:oleObj>
              </mc:Fallback>
            </mc:AlternateContent>
          </a:graphicData>
        </a:graphic>
      </p:graphicFrame>
    </p:spTree>
    <p:extLst>
      <p:ext uri="{BB962C8B-B14F-4D97-AF65-F5344CB8AC3E}">
        <p14:creationId xmlns:p14="http://schemas.microsoft.com/office/powerpoint/2010/main" val="23882072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dirty="0" smtClean="0"/>
              <a:t>Towards the </a:t>
            </a:r>
            <a:br>
              <a:rPr lang="en-US" dirty="0" smtClean="0"/>
            </a:br>
            <a:r>
              <a:rPr lang="en-US" dirty="0" smtClean="0"/>
              <a:t>Trust Computational Model</a:t>
            </a:r>
            <a:endParaRPr lang="en-US" sz="3600" dirty="0"/>
          </a:p>
        </p:txBody>
      </p:sp>
      <p:sp>
        <p:nvSpPr>
          <p:cNvPr id="3" name="Inhaltsplatzhalter 2"/>
          <p:cNvSpPr>
            <a:spLocks noGrp="1"/>
          </p:cNvSpPr>
          <p:nvPr>
            <p:ph idx="1"/>
          </p:nvPr>
        </p:nvSpPr>
        <p:spPr>
          <a:xfrm>
            <a:off x="457199" y="1600200"/>
            <a:ext cx="8550323" cy="5005316"/>
          </a:xfrm>
        </p:spPr>
        <p:txBody>
          <a:bodyPr>
            <a:normAutofit lnSpcReduction="10000"/>
          </a:bodyPr>
          <a:lstStyle/>
          <a:p>
            <a:pPr marL="0" indent="0">
              <a:buNone/>
            </a:pPr>
            <a:r>
              <a:rPr lang="en-US" sz="2400" u="sng" dirty="0" smtClean="0">
                <a:solidFill>
                  <a:schemeClr val="tx2"/>
                </a:solidFill>
              </a:rPr>
              <a:t>Assumptions on key </a:t>
            </a:r>
            <a:r>
              <a:rPr lang="en-US" sz="2400" u="sng" dirty="0">
                <a:solidFill>
                  <a:schemeClr val="tx2"/>
                </a:solidFill>
              </a:rPr>
              <a:t>user </a:t>
            </a:r>
            <a:r>
              <a:rPr lang="en-US" sz="2400" u="sng" dirty="0" smtClean="0">
                <a:solidFill>
                  <a:schemeClr val="tx2"/>
                </a:solidFill>
              </a:rPr>
              <a:t>attributes and their impact:</a:t>
            </a:r>
          </a:p>
          <a:p>
            <a:pPr marL="0" indent="0">
              <a:buNone/>
            </a:pPr>
            <a:endParaRPr lang="en-US" sz="2400" u="sng" dirty="0" smtClean="0">
              <a:solidFill>
                <a:schemeClr val="tx2"/>
              </a:solidFill>
            </a:endParaRPr>
          </a:p>
          <a:p>
            <a:pPr marL="0" indent="-457200">
              <a:buFont typeface="+mj-lt"/>
              <a:buAutoNum type="arabicParenR"/>
            </a:pPr>
            <a:r>
              <a:rPr lang="en-US" sz="2400" dirty="0" smtClean="0"/>
              <a:t>Combined factor of competences and seeking </a:t>
            </a:r>
            <a:r>
              <a:rPr lang="en-US" sz="2400" dirty="0" smtClean="0">
                <a:sym typeface="Wingdings" panose="05000000000000000000" pitchFamily="2" charset="2"/>
              </a:rPr>
              <a:t> </a:t>
            </a:r>
            <a:r>
              <a:rPr lang="en-US" sz="2400" dirty="0">
                <a:sym typeface="Wingdings" panose="05000000000000000000" pitchFamily="2" charset="2"/>
              </a:rPr>
              <a:t>d</a:t>
            </a:r>
            <a:r>
              <a:rPr lang="en-US" sz="2400" dirty="0" smtClean="0"/>
              <a:t>etermines </a:t>
            </a:r>
            <a:r>
              <a:rPr lang="en-US" sz="2400" dirty="0"/>
              <a:t>the accuracy of </a:t>
            </a:r>
            <a:r>
              <a:rPr lang="en-US" sz="2400" dirty="0" smtClean="0"/>
              <a:t>trustworthiness </a:t>
            </a:r>
            <a:r>
              <a:rPr lang="en-US" sz="2400" dirty="0"/>
              <a:t>assessment</a:t>
            </a:r>
            <a:r>
              <a:rPr lang="en-US" sz="2400" dirty="0" smtClean="0"/>
              <a:t>.</a:t>
            </a:r>
          </a:p>
          <a:p>
            <a:pPr marL="800100" lvl="3" indent="-342900">
              <a:buFont typeface="Wingdings" panose="05000000000000000000" pitchFamily="2" charset="2"/>
              <a:buChar char="§"/>
            </a:pPr>
            <a:r>
              <a:rPr lang="en-GB" sz="1900" dirty="0"/>
              <a:t>“HATS” : Most accurate assessment of trustworthiness among all segments.</a:t>
            </a:r>
          </a:p>
          <a:p>
            <a:pPr marL="0" indent="-457200">
              <a:buFont typeface="+mj-lt"/>
              <a:buAutoNum type="arabicParenR"/>
            </a:pPr>
            <a:endParaRPr lang="en-US" sz="2400" dirty="0" smtClean="0">
              <a:solidFill>
                <a:schemeClr val="tx2"/>
              </a:solidFill>
            </a:endParaRPr>
          </a:p>
          <a:p>
            <a:pPr marL="0" indent="-457200">
              <a:buFont typeface="+mj-lt"/>
              <a:buAutoNum type="arabicParenR"/>
            </a:pPr>
            <a:r>
              <a:rPr lang="en-US" sz="2400" dirty="0" smtClean="0"/>
              <a:t>Trust </a:t>
            </a:r>
            <a:r>
              <a:rPr lang="en-US" sz="2400" dirty="0"/>
              <a:t>stance </a:t>
            </a:r>
            <a:r>
              <a:rPr lang="en-US" sz="2400" dirty="0">
                <a:sym typeface="Wingdings" panose="05000000000000000000" pitchFamily="2" charset="2"/>
              </a:rPr>
              <a:t> </a:t>
            </a:r>
            <a:r>
              <a:rPr lang="en-US" sz="2400" dirty="0"/>
              <a:t>Determines under/over estimation</a:t>
            </a:r>
            <a:r>
              <a:rPr lang="en-US" sz="2400" dirty="0" smtClean="0"/>
              <a:t>.</a:t>
            </a:r>
          </a:p>
          <a:p>
            <a:pPr marL="914400" lvl="4" indent="-457200">
              <a:buFont typeface="Wingdings" panose="05000000000000000000" pitchFamily="2" charset="2"/>
              <a:buChar char="§"/>
            </a:pPr>
            <a:r>
              <a:rPr lang="en-GB" dirty="0"/>
              <a:t>“HT” : Trust is expected to overestimate trustworthiness.</a:t>
            </a:r>
          </a:p>
          <a:p>
            <a:pPr marL="0" indent="-457200">
              <a:buFont typeface="+mj-lt"/>
              <a:buAutoNum type="arabicParenR"/>
            </a:pPr>
            <a:endParaRPr lang="en-US" sz="2400" dirty="0" smtClean="0">
              <a:solidFill>
                <a:schemeClr val="tx2"/>
              </a:solidFill>
            </a:endParaRPr>
          </a:p>
          <a:p>
            <a:pPr marL="0" indent="-457200">
              <a:buFont typeface="+mj-lt"/>
              <a:buAutoNum type="arabicParenR"/>
            </a:pPr>
            <a:r>
              <a:rPr lang="en-GB" sz="2400" dirty="0" smtClean="0"/>
              <a:t>In </a:t>
            </a:r>
            <a:r>
              <a:rPr lang="en-GB" sz="2400" dirty="0"/>
              <a:t>all segments: adequate </a:t>
            </a:r>
            <a:r>
              <a:rPr lang="en-GB" sz="2400" i="1" dirty="0"/>
              <a:t>competences</a:t>
            </a:r>
            <a:r>
              <a:rPr lang="en-GB" sz="2400" dirty="0"/>
              <a:t> and </a:t>
            </a:r>
            <a:r>
              <a:rPr lang="en-GB" sz="2400" i="1" dirty="0"/>
              <a:t>seeking </a:t>
            </a:r>
            <a:r>
              <a:rPr lang="en-GB" sz="2400" dirty="0"/>
              <a:t>to distinguish between two different </a:t>
            </a:r>
            <a:r>
              <a:rPr lang="en-GB" sz="2400" dirty="0" smtClean="0"/>
              <a:t>systems.</a:t>
            </a:r>
            <a:endParaRPr lang="en-GB" sz="2400" dirty="0"/>
          </a:p>
          <a:p>
            <a:pPr lvl="1">
              <a:buFont typeface="Wingdings" panose="05000000000000000000" pitchFamily="2" charset="2"/>
              <a:buChar char="§"/>
            </a:pPr>
            <a:r>
              <a:rPr lang="en-GB" sz="2000" dirty="0" smtClean="0"/>
              <a:t>Trust </a:t>
            </a:r>
            <a:r>
              <a:rPr lang="en-GB" sz="2000" b="1" dirty="0"/>
              <a:t>within the same segment</a:t>
            </a:r>
            <a:r>
              <a:rPr lang="en-GB" sz="2000" dirty="0"/>
              <a:t> </a:t>
            </a:r>
            <a:r>
              <a:rPr lang="en-GB" sz="2000" dirty="0" smtClean="0"/>
              <a:t>is expected to be </a:t>
            </a:r>
            <a:r>
              <a:rPr lang="en-GB" sz="2000" dirty="0"/>
              <a:t>higher towards </a:t>
            </a:r>
            <a:r>
              <a:rPr lang="en-GB" sz="2000" dirty="0" smtClean="0"/>
              <a:t>a better performing system (compared towards one with lower trustworthiness)</a:t>
            </a:r>
          </a:p>
          <a:p>
            <a:pPr marL="457200" lvl="1" indent="0">
              <a:buNone/>
            </a:pPr>
            <a:endParaRPr lang="en-GB" sz="2000" dirty="0"/>
          </a:p>
          <a:p>
            <a:pPr lvl="1">
              <a:buFont typeface="Wingdings" panose="05000000000000000000" pitchFamily="2" charset="2"/>
              <a:buChar char="§"/>
            </a:pPr>
            <a:endParaRPr lang="en-GB" sz="2000" dirty="0" smtClean="0"/>
          </a:p>
        </p:txBody>
      </p:sp>
    </p:spTree>
    <p:extLst>
      <p:ext uri="{BB962C8B-B14F-4D97-AF65-F5344CB8AC3E}">
        <p14:creationId xmlns:p14="http://schemas.microsoft.com/office/powerpoint/2010/main" val="34010334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US" dirty="0" smtClean="0"/>
              <a:t>Basic Bayesian Trust Inference Model</a:t>
            </a:r>
            <a:endParaRPr lang="el-GR" sz="3600" dirty="0"/>
          </a:p>
        </p:txBody>
      </p:sp>
      <mc:AlternateContent xmlns:mc="http://schemas.openxmlformats.org/markup-compatibility/2006" xmlns:a14="http://schemas.microsoft.com/office/drawing/2010/main">
        <mc:Choice Requires="a14">
          <p:sp>
            <p:nvSpPr>
              <p:cNvPr id="3" name="Θέση περιεχομένου 2"/>
              <p:cNvSpPr>
                <a:spLocks noGrp="1"/>
              </p:cNvSpPr>
              <p:nvPr>
                <p:ph idx="1"/>
              </p:nvPr>
            </p:nvSpPr>
            <p:spPr>
              <a:xfrm>
                <a:off x="457199" y="1613849"/>
                <a:ext cx="8494295" cy="4931330"/>
              </a:xfrm>
            </p:spPr>
            <p:txBody>
              <a:bodyPr>
                <a:normAutofit/>
              </a:bodyPr>
              <a:lstStyle/>
              <a:p>
                <a:pPr marL="0" indent="0" algn="ctr">
                  <a:buNone/>
                </a:pPr>
                <a:endParaRPr lang="en-US" sz="2000" dirty="0" smtClean="0">
                  <a:solidFill>
                    <a:schemeClr val="tx1"/>
                  </a:solidFill>
                </a:endParaRPr>
              </a:p>
              <a:p>
                <a:r>
                  <a:rPr lang="en-US" sz="2400" dirty="0"/>
                  <a:t>Trust : Quantifies the </a:t>
                </a:r>
                <a:r>
                  <a:rPr lang="en-US" sz="2400" b="1" dirty="0" smtClean="0"/>
                  <a:t>subjective</a:t>
                </a:r>
                <a:r>
                  <a:rPr lang="en-US" sz="2400" dirty="0" smtClean="0"/>
                  <a:t> probability </a:t>
                </a:r>
                <a:r>
                  <a:rPr lang="en-US" sz="2400" dirty="0"/>
                  <a:t>that the system will provide a successful outcome in the next single transaction.</a:t>
                </a:r>
              </a:p>
              <a:p>
                <a:pPr marL="0" indent="0">
                  <a:buNone/>
                </a:pPr>
                <a14:m>
                  <m:oMathPara xmlns:m="http://schemas.openxmlformats.org/officeDocument/2006/math">
                    <m:oMathParaPr>
                      <m:jc m:val="centerGroup"/>
                    </m:oMathParaPr>
                    <m:oMath xmlns:m="http://schemas.openxmlformats.org/officeDocument/2006/math">
                      <m:r>
                        <a:rPr lang="el-GR" sz="1800" i="1">
                          <a:solidFill>
                            <a:schemeClr val="tx1"/>
                          </a:solidFill>
                          <a:latin typeface="Cambria Math" panose="02040503050406030204" pitchFamily="18" charset="0"/>
                        </a:rPr>
                        <m:t>𝜏</m:t>
                      </m:r>
                      <m:d>
                        <m:dPr>
                          <m:ctrlPr>
                            <a:rPr lang="el-GR" sz="1800" i="1">
                              <a:solidFill>
                                <a:schemeClr val="tx1"/>
                              </a:solidFill>
                              <a:latin typeface="Cambria Math"/>
                            </a:rPr>
                          </m:ctrlPr>
                        </m:dPr>
                        <m:e>
                          <m:r>
                            <a:rPr lang="en-US" sz="1800" i="1">
                              <a:solidFill>
                                <a:schemeClr val="tx1"/>
                              </a:solidFill>
                              <a:latin typeface="Cambria Math" panose="02040503050406030204" pitchFamily="18" charset="0"/>
                            </a:rPr>
                            <m:t>𝑡</m:t>
                          </m:r>
                        </m:e>
                      </m:d>
                      <m:r>
                        <a:rPr lang="en-US" sz="1800" i="1" smtClean="0">
                          <a:solidFill>
                            <a:schemeClr val="tx1"/>
                          </a:solidFill>
                          <a:latin typeface="Cambria Math" panose="02040503050406030204" pitchFamily="18" charset="0"/>
                        </a:rPr>
                        <m:t>=</m:t>
                      </m:r>
                      <m:r>
                        <a:rPr lang="en-US" sz="1800" i="1" smtClean="0">
                          <a:solidFill>
                            <a:schemeClr val="tx1"/>
                          </a:solidFill>
                          <a:latin typeface="Cambria Math" panose="02040503050406030204" pitchFamily="18" charset="0"/>
                        </a:rPr>
                        <m:t>𝐸</m:t>
                      </m:r>
                      <m:r>
                        <a:rPr lang="en-US" sz="1800" i="1" smtClean="0">
                          <a:solidFill>
                            <a:schemeClr val="tx1"/>
                          </a:solidFill>
                          <a:latin typeface="Cambria Math" panose="02040503050406030204" pitchFamily="18" charset="0"/>
                        </a:rPr>
                        <m:t>[</m:t>
                      </m:r>
                      <m:r>
                        <a:rPr lang="en-US" sz="1800" i="1" smtClean="0">
                          <a:solidFill>
                            <a:schemeClr val="tx1"/>
                          </a:solidFill>
                          <a:latin typeface="Cambria Math" panose="02040503050406030204" pitchFamily="18" charset="0"/>
                        </a:rPr>
                        <m:t>𝐵𝑒𝑡𝑎</m:t>
                      </m:r>
                      <m:d>
                        <m:dPr>
                          <m:endChr m:val="]"/>
                          <m:ctrlPr>
                            <a:rPr lang="en-US" sz="1800" i="1">
                              <a:solidFill>
                                <a:schemeClr val="tx1"/>
                              </a:solidFill>
                              <a:latin typeface="Cambria Math"/>
                            </a:rPr>
                          </m:ctrlPr>
                        </m:dPr>
                        <m:e>
                          <m:r>
                            <a:rPr lang="en-US" sz="1800" i="1">
                              <a:solidFill>
                                <a:schemeClr val="tx1"/>
                              </a:solidFill>
                              <a:latin typeface="Cambria Math" panose="02040503050406030204" pitchFamily="18" charset="0"/>
                            </a:rPr>
                            <m:t>𝑎</m:t>
                          </m:r>
                          <m:d>
                            <m:dPr>
                              <m:ctrlPr>
                                <a:rPr lang="en-US" sz="1800" i="1">
                                  <a:solidFill>
                                    <a:schemeClr val="tx1"/>
                                  </a:solidFill>
                                  <a:latin typeface="Cambria Math"/>
                                </a:rPr>
                              </m:ctrlPr>
                            </m:dPr>
                            <m:e>
                              <m:r>
                                <a:rPr lang="en-US" sz="1800" i="1">
                                  <a:solidFill>
                                    <a:schemeClr val="tx1"/>
                                  </a:solidFill>
                                  <a:latin typeface="Cambria Math" panose="02040503050406030204" pitchFamily="18" charset="0"/>
                                </a:rPr>
                                <m:t>𝑡</m:t>
                              </m:r>
                            </m:e>
                          </m:d>
                          <m:r>
                            <a:rPr lang="en-US" sz="1800" i="1">
                              <a:solidFill>
                                <a:schemeClr val="tx1"/>
                              </a:solidFill>
                              <a:latin typeface="Cambria Math" panose="02040503050406030204" pitchFamily="18" charset="0"/>
                            </a:rPr>
                            <m:t>,</m:t>
                          </m:r>
                          <m:r>
                            <a:rPr lang="el-GR" sz="1800" i="1">
                              <a:solidFill>
                                <a:schemeClr val="tx1"/>
                              </a:solidFill>
                              <a:latin typeface="Cambria Math" panose="02040503050406030204" pitchFamily="18" charset="0"/>
                            </a:rPr>
                            <m:t>𝛽</m:t>
                          </m:r>
                          <m:d>
                            <m:dPr>
                              <m:ctrlPr>
                                <a:rPr lang="en-US" sz="1800" i="1">
                                  <a:solidFill>
                                    <a:schemeClr val="tx1"/>
                                  </a:solidFill>
                                  <a:latin typeface="Cambria Math"/>
                                </a:rPr>
                              </m:ctrlPr>
                            </m:dPr>
                            <m:e>
                              <m:r>
                                <a:rPr lang="en-US" sz="1800" i="1">
                                  <a:solidFill>
                                    <a:schemeClr val="tx1"/>
                                  </a:solidFill>
                                  <a:latin typeface="Cambria Math" panose="02040503050406030204" pitchFamily="18" charset="0"/>
                                </a:rPr>
                                <m:t>𝑡</m:t>
                              </m:r>
                            </m:e>
                          </m:d>
                        </m:e>
                      </m:d>
                      <m:r>
                        <a:rPr lang="el-GR" sz="1800" i="1">
                          <a:solidFill>
                            <a:schemeClr val="tx1"/>
                          </a:solidFill>
                          <a:latin typeface="Cambria Math" panose="02040503050406030204" pitchFamily="18" charset="0"/>
                        </a:rPr>
                        <m:t>=</m:t>
                      </m:r>
                      <m:f>
                        <m:fPr>
                          <m:ctrlPr>
                            <a:rPr lang="en-US" sz="1800" i="1">
                              <a:solidFill>
                                <a:schemeClr val="tx1"/>
                              </a:solidFill>
                              <a:latin typeface="Cambria Math"/>
                            </a:rPr>
                          </m:ctrlPr>
                        </m:fPr>
                        <m:num>
                          <m:r>
                            <a:rPr lang="el-GR" sz="1800" i="1">
                              <a:solidFill>
                                <a:schemeClr val="tx1"/>
                              </a:solidFill>
                              <a:latin typeface="Cambria Math" panose="02040503050406030204" pitchFamily="18" charset="0"/>
                            </a:rPr>
                            <m:t>𝛼</m:t>
                          </m:r>
                          <m:r>
                            <a:rPr lang="el-GR" sz="1800" i="1">
                              <a:solidFill>
                                <a:schemeClr val="tx1"/>
                              </a:solidFill>
                              <a:latin typeface="Cambria Math" panose="02040503050406030204" pitchFamily="18" charset="0"/>
                            </a:rPr>
                            <m:t>(</m:t>
                          </m:r>
                          <m:r>
                            <a:rPr lang="en-US" sz="1800" i="1">
                              <a:solidFill>
                                <a:schemeClr val="tx1"/>
                              </a:solidFill>
                              <a:latin typeface="Cambria Math" panose="02040503050406030204" pitchFamily="18" charset="0"/>
                            </a:rPr>
                            <m:t>𝑡</m:t>
                          </m:r>
                          <m:r>
                            <a:rPr lang="en-US" sz="1800" i="1">
                              <a:solidFill>
                                <a:schemeClr val="tx1"/>
                              </a:solidFill>
                              <a:latin typeface="Cambria Math" panose="02040503050406030204" pitchFamily="18" charset="0"/>
                            </a:rPr>
                            <m:t>)</m:t>
                          </m:r>
                        </m:num>
                        <m:den>
                          <m:r>
                            <a:rPr lang="el-GR" sz="1800" i="1">
                              <a:solidFill>
                                <a:schemeClr val="tx1"/>
                              </a:solidFill>
                              <a:latin typeface="Cambria Math" panose="02040503050406030204" pitchFamily="18" charset="0"/>
                            </a:rPr>
                            <m:t>𝛼</m:t>
                          </m:r>
                          <m:d>
                            <m:dPr>
                              <m:ctrlPr>
                                <a:rPr lang="el-GR" sz="1800" i="1">
                                  <a:solidFill>
                                    <a:schemeClr val="tx1"/>
                                  </a:solidFill>
                                  <a:latin typeface="Cambria Math"/>
                                </a:rPr>
                              </m:ctrlPr>
                            </m:dPr>
                            <m:e>
                              <m:r>
                                <a:rPr lang="en-US" sz="1800" i="1">
                                  <a:solidFill>
                                    <a:schemeClr val="tx1"/>
                                  </a:solidFill>
                                  <a:latin typeface="Cambria Math" panose="02040503050406030204" pitchFamily="18" charset="0"/>
                                </a:rPr>
                                <m:t>𝑡</m:t>
                              </m:r>
                            </m:e>
                          </m:d>
                          <m:r>
                            <a:rPr lang="en-US" sz="1800" i="1">
                              <a:solidFill>
                                <a:schemeClr val="tx1"/>
                              </a:solidFill>
                              <a:latin typeface="Cambria Math" panose="02040503050406030204" pitchFamily="18" charset="0"/>
                            </a:rPr>
                            <m:t>+</m:t>
                          </m:r>
                          <m:r>
                            <a:rPr lang="el-GR" sz="1800" i="1">
                              <a:solidFill>
                                <a:schemeClr val="tx1"/>
                              </a:solidFill>
                              <a:latin typeface="Cambria Math" panose="02040503050406030204" pitchFamily="18" charset="0"/>
                            </a:rPr>
                            <m:t>𝛽</m:t>
                          </m:r>
                          <m:r>
                            <a:rPr lang="el-GR" sz="1800" i="1">
                              <a:solidFill>
                                <a:schemeClr val="tx1"/>
                              </a:solidFill>
                              <a:latin typeface="Cambria Math" panose="02040503050406030204" pitchFamily="18" charset="0"/>
                            </a:rPr>
                            <m:t>(</m:t>
                          </m:r>
                          <m:r>
                            <a:rPr lang="en-US" sz="1800" i="1">
                              <a:solidFill>
                                <a:schemeClr val="tx1"/>
                              </a:solidFill>
                              <a:latin typeface="Cambria Math" panose="02040503050406030204" pitchFamily="18" charset="0"/>
                            </a:rPr>
                            <m:t>𝑡</m:t>
                          </m:r>
                          <m:r>
                            <a:rPr lang="el-GR" sz="1800" i="1">
                              <a:solidFill>
                                <a:schemeClr val="tx1"/>
                              </a:solidFill>
                              <a:latin typeface="Cambria Math" panose="02040503050406030204" pitchFamily="18" charset="0"/>
                            </a:rPr>
                            <m:t>)</m:t>
                          </m:r>
                        </m:den>
                      </m:f>
                    </m:oMath>
                  </m:oMathPara>
                </a14:m>
                <a:endParaRPr lang="en-US" sz="2000" dirty="0" smtClean="0"/>
              </a:p>
              <a:p>
                <a:pPr marL="0" indent="0">
                  <a:buNone/>
                </a:pPr>
                <a:endParaRPr lang="en-US" sz="2000" dirty="0" smtClean="0"/>
              </a:p>
              <a:p>
                <a:r>
                  <a:rPr lang="en-US" sz="2400" dirty="0"/>
                  <a:t>Update Process based on </a:t>
                </a:r>
                <a:r>
                  <a:rPr lang="en-US" sz="2400" dirty="0" smtClean="0"/>
                  <a:t>outcomes observed: (event driven)</a:t>
                </a:r>
              </a:p>
              <a:p>
                <a:pPr lvl="1">
                  <a:buFont typeface="Wingdings" panose="05000000000000000000" pitchFamily="2" charset="2"/>
                  <a:buChar char="§"/>
                </a:pPr>
                <a:r>
                  <a:rPr lang="en-US" sz="2200" dirty="0" smtClean="0"/>
                  <a:t>After a success:           </a:t>
                </a:r>
                <a14:m>
                  <m:oMath xmlns:m="http://schemas.openxmlformats.org/officeDocument/2006/math">
                    <m:r>
                      <a:rPr lang="en-US" sz="2200" b="0" i="1" smtClean="0">
                        <a:solidFill>
                          <a:schemeClr val="tx1"/>
                        </a:solidFill>
                        <a:latin typeface="Cambria Math" panose="02040503050406030204" pitchFamily="18" charset="0"/>
                      </a:rPr>
                      <m:t>𝑎</m:t>
                    </m:r>
                    <m:d>
                      <m:dPr>
                        <m:ctrlPr>
                          <a:rPr lang="en-US" sz="2200" b="0" i="1" smtClean="0">
                            <a:solidFill>
                              <a:schemeClr val="tx1"/>
                            </a:solidFill>
                            <a:latin typeface="Cambria Math"/>
                          </a:rPr>
                        </m:ctrlPr>
                      </m:dPr>
                      <m:e>
                        <m:r>
                          <a:rPr lang="en-US" sz="2200" b="0" i="1" smtClean="0">
                            <a:solidFill>
                              <a:schemeClr val="tx1"/>
                            </a:solidFill>
                            <a:latin typeface="Cambria Math" panose="02040503050406030204" pitchFamily="18" charset="0"/>
                          </a:rPr>
                          <m:t>𝑡</m:t>
                        </m:r>
                        <m:r>
                          <a:rPr lang="en-US" sz="2200" b="0" i="1" smtClean="0">
                            <a:solidFill>
                              <a:schemeClr val="tx1"/>
                            </a:solidFill>
                            <a:latin typeface="Cambria Math" panose="02040503050406030204" pitchFamily="18" charset="0"/>
                          </a:rPr>
                          <m:t>+1</m:t>
                        </m:r>
                      </m:e>
                    </m:d>
                    <m:r>
                      <a:rPr lang="en-US" sz="2200" b="0" i="1" smtClean="0">
                        <a:solidFill>
                          <a:schemeClr val="tx1"/>
                        </a:solidFill>
                        <a:latin typeface="Cambria Math" panose="02040503050406030204" pitchFamily="18" charset="0"/>
                      </a:rPr>
                      <m:t>=</m:t>
                    </m:r>
                    <m:r>
                      <a:rPr lang="en-US" sz="2200" b="0" i="1" smtClean="0">
                        <a:solidFill>
                          <a:schemeClr val="tx1"/>
                        </a:solidFill>
                        <a:latin typeface="Cambria Math" panose="02040503050406030204" pitchFamily="18" charset="0"/>
                      </a:rPr>
                      <m:t>𝑎</m:t>
                    </m:r>
                    <m:d>
                      <m:dPr>
                        <m:ctrlPr>
                          <a:rPr lang="en-US" sz="2200" b="0" i="1" smtClean="0">
                            <a:solidFill>
                              <a:schemeClr val="tx1"/>
                            </a:solidFill>
                            <a:latin typeface="Cambria Math"/>
                          </a:rPr>
                        </m:ctrlPr>
                      </m:dPr>
                      <m:e>
                        <m:r>
                          <a:rPr lang="en-US" sz="2200" b="0" i="1" smtClean="0">
                            <a:solidFill>
                              <a:schemeClr val="tx1"/>
                            </a:solidFill>
                            <a:latin typeface="Cambria Math" panose="02040503050406030204" pitchFamily="18" charset="0"/>
                          </a:rPr>
                          <m:t>𝑡</m:t>
                        </m:r>
                      </m:e>
                    </m:d>
                    <m:r>
                      <a:rPr lang="en-US" sz="2200" b="0" i="1" smtClean="0">
                        <a:solidFill>
                          <a:schemeClr val="tx1"/>
                        </a:solidFill>
                        <a:latin typeface="Cambria Math" panose="02040503050406030204" pitchFamily="18" charset="0"/>
                      </a:rPr>
                      <m:t>+</m:t>
                    </m:r>
                    <m:r>
                      <a:rPr lang="en-US" sz="2200" b="0" i="1" smtClean="0">
                        <a:solidFill>
                          <a:schemeClr val="tx1"/>
                        </a:solidFill>
                        <a:latin typeface="Cambria Math" panose="02040503050406030204" pitchFamily="18" charset="0"/>
                      </a:rPr>
                      <m:t>𝐴</m:t>
                    </m:r>
                    <m:r>
                      <a:rPr lang="en-US" sz="2200" b="0" i="1" smtClean="0">
                        <a:solidFill>
                          <a:schemeClr val="tx1"/>
                        </a:solidFill>
                        <a:latin typeface="Cambria Math" panose="02040503050406030204" pitchFamily="18" charset="0"/>
                      </a:rPr>
                      <m:t> </m:t>
                    </m:r>
                  </m:oMath>
                </a14:m>
                <a:endParaRPr lang="en-US" sz="2200" b="0" i="1" dirty="0" smtClean="0">
                  <a:solidFill>
                    <a:schemeClr val="tx1"/>
                  </a:solidFill>
                  <a:latin typeface="Cambria Math" panose="02040503050406030204" pitchFamily="18" charset="0"/>
                </a:endParaRPr>
              </a:p>
              <a:p>
                <a:pPr lvl="1">
                  <a:buFont typeface="Wingdings" panose="05000000000000000000" pitchFamily="2" charset="2"/>
                  <a:buChar char="§"/>
                </a:pPr>
                <a:r>
                  <a:rPr lang="en-US" sz="2200" b="0" dirty="0" smtClean="0">
                    <a:solidFill>
                      <a:schemeClr val="tx1"/>
                    </a:solidFill>
                  </a:rPr>
                  <a:t>After a failure  : 	</a:t>
                </a:r>
                <a:r>
                  <a:rPr lang="en-US" sz="1600" b="0" dirty="0" smtClean="0">
                    <a:solidFill>
                      <a:schemeClr val="tx1"/>
                    </a:solidFill>
                  </a:rPr>
                  <a:t>	</a:t>
                </a:r>
                <a14:m>
                  <m:oMath xmlns:m="http://schemas.openxmlformats.org/officeDocument/2006/math">
                    <m:r>
                      <a:rPr lang="el-GR" sz="2200" b="0" i="1" smtClean="0">
                        <a:solidFill>
                          <a:schemeClr val="tx1"/>
                        </a:solidFill>
                        <a:latin typeface="Cambria Math" panose="02040503050406030204" pitchFamily="18" charset="0"/>
                      </a:rPr>
                      <m:t>𝛽</m:t>
                    </m:r>
                    <m:d>
                      <m:dPr>
                        <m:ctrlPr>
                          <a:rPr lang="el-GR" sz="2200" b="0" i="1" smtClean="0">
                            <a:solidFill>
                              <a:schemeClr val="tx1"/>
                            </a:solidFill>
                            <a:latin typeface="Cambria Math"/>
                          </a:rPr>
                        </m:ctrlPr>
                      </m:dPr>
                      <m:e>
                        <m:r>
                          <a:rPr lang="en-US" sz="2200" b="0" i="1" smtClean="0">
                            <a:solidFill>
                              <a:schemeClr val="tx1"/>
                            </a:solidFill>
                            <a:latin typeface="Cambria Math" panose="02040503050406030204" pitchFamily="18" charset="0"/>
                          </a:rPr>
                          <m:t>𝑡</m:t>
                        </m:r>
                        <m:r>
                          <a:rPr lang="en-US" sz="2200" b="0" i="1" smtClean="0">
                            <a:solidFill>
                              <a:schemeClr val="tx1"/>
                            </a:solidFill>
                            <a:latin typeface="Cambria Math" panose="02040503050406030204" pitchFamily="18" charset="0"/>
                          </a:rPr>
                          <m:t>+1</m:t>
                        </m:r>
                      </m:e>
                    </m:d>
                    <m:r>
                      <a:rPr lang="en-US" sz="2200" b="0" i="1" smtClean="0">
                        <a:solidFill>
                          <a:schemeClr val="tx1"/>
                        </a:solidFill>
                        <a:latin typeface="Cambria Math" panose="02040503050406030204" pitchFamily="18" charset="0"/>
                      </a:rPr>
                      <m:t>=</m:t>
                    </m:r>
                    <m:r>
                      <a:rPr lang="el-GR" sz="2200" b="0" i="1" smtClean="0">
                        <a:solidFill>
                          <a:schemeClr val="tx1"/>
                        </a:solidFill>
                        <a:latin typeface="Cambria Math" panose="02040503050406030204" pitchFamily="18" charset="0"/>
                      </a:rPr>
                      <m:t>𝛽</m:t>
                    </m:r>
                    <m:d>
                      <m:dPr>
                        <m:ctrlPr>
                          <a:rPr lang="el-GR" sz="2200" b="0" i="1" smtClean="0">
                            <a:solidFill>
                              <a:schemeClr val="tx1"/>
                            </a:solidFill>
                            <a:latin typeface="Cambria Math"/>
                          </a:rPr>
                        </m:ctrlPr>
                      </m:dPr>
                      <m:e>
                        <m:r>
                          <a:rPr lang="en-US" sz="2200" b="0" i="1" smtClean="0">
                            <a:solidFill>
                              <a:schemeClr val="tx1"/>
                            </a:solidFill>
                            <a:latin typeface="Cambria Math" panose="02040503050406030204" pitchFamily="18" charset="0"/>
                          </a:rPr>
                          <m:t>𝑡</m:t>
                        </m:r>
                      </m:e>
                    </m:d>
                    <m:r>
                      <a:rPr lang="en-US" sz="2200" b="0" i="1" smtClean="0">
                        <a:solidFill>
                          <a:schemeClr val="tx1"/>
                        </a:solidFill>
                        <a:latin typeface="Cambria Math" panose="02040503050406030204" pitchFamily="18" charset="0"/>
                      </a:rPr>
                      <m:t>+</m:t>
                    </m:r>
                    <m:r>
                      <a:rPr lang="en-US" sz="2200" b="0" i="1" smtClean="0">
                        <a:solidFill>
                          <a:schemeClr val="tx1"/>
                        </a:solidFill>
                        <a:latin typeface="Cambria Math" panose="02040503050406030204" pitchFamily="18" charset="0"/>
                      </a:rPr>
                      <m:t>𝐵</m:t>
                    </m:r>
                  </m:oMath>
                </a14:m>
                <a:endParaRPr lang="en-US" sz="2200" dirty="0" smtClean="0">
                  <a:solidFill>
                    <a:schemeClr val="tx1"/>
                  </a:solidFill>
                </a:endParaRPr>
              </a:p>
              <a:p>
                <a:pPr marL="457200" lvl="1" indent="0">
                  <a:buNone/>
                </a:pPr>
                <a:endParaRPr lang="en-US" sz="2200" dirty="0" smtClean="0">
                  <a:solidFill>
                    <a:schemeClr val="tx1"/>
                  </a:solidFill>
                </a:endParaRPr>
              </a:p>
              <a:p>
                <a:r>
                  <a:rPr lang="en-US" sz="2400" dirty="0" smtClean="0"/>
                  <a:t>Here,  A=B=1</a:t>
                </a:r>
                <a:r>
                  <a:rPr lang="en-US" sz="2400" dirty="0" smtClean="0">
                    <a:sym typeface="Wingdings" panose="05000000000000000000" pitchFamily="2" charset="2"/>
                  </a:rPr>
                  <a:t></a:t>
                </a:r>
                <a:r>
                  <a:rPr lang="en-US" sz="2400" dirty="0" smtClean="0"/>
                  <a:t> </a:t>
                </a:r>
                <a14:m>
                  <m:oMath xmlns:m="http://schemas.openxmlformats.org/officeDocument/2006/math">
                    <m:r>
                      <a:rPr lang="en-US" sz="2400" i="1">
                        <a:latin typeface="Cambria Math" panose="02040503050406030204" pitchFamily="18" charset="0"/>
                        <a:ea typeface="Cambria Math" panose="02040503050406030204" pitchFamily="18" charset="0"/>
                      </a:rPr>
                      <m:t>𝑡𝑟𝑢𝑠𝑡</m:t>
                    </m:r>
                    <m:r>
                      <a:rPr lang="en-US" sz="2400" i="1">
                        <a:latin typeface="Cambria Math" panose="02040503050406030204" pitchFamily="18" charset="0"/>
                        <a:ea typeface="Cambria Math" panose="02040503050406030204" pitchFamily="18" charset="0"/>
                      </a:rPr>
                      <m:t>≈</m:t>
                    </m:r>
                    <m:r>
                      <a:rPr lang="en-US" sz="2400" i="1">
                        <a:latin typeface="Cambria Math" panose="02040503050406030204" pitchFamily="18" charset="0"/>
                        <a:ea typeface="Cambria Math" panose="02040503050406030204" pitchFamily="18" charset="0"/>
                      </a:rPr>
                      <m:t>𝑡𝑟𝑢𝑠𝑡𝑤𝑜𝑟𝑡h𝑖𝑛𝑒𝑠𝑠</m:t>
                    </m:r>
                  </m:oMath>
                </a14:m>
                <a:r>
                  <a:rPr lang="en-US" sz="2400" dirty="0" smtClean="0"/>
                  <a:t> as outcomes increase.</a:t>
                </a:r>
                <a:endParaRPr lang="en-US" sz="2400" dirty="0"/>
              </a:p>
              <a:p>
                <a:endParaRPr lang="en-US" sz="2000" dirty="0" smtClean="0"/>
              </a:p>
              <a:p>
                <a:endParaRPr lang="en-US" sz="2000" dirty="0"/>
              </a:p>
              <a:p>
                <a:pPr marL="457200" lvl="1" indent="0">
                  <a:buNone/>
                </a:pPr>
                <a:endParaRPr lang="en-US" sz="2000" dirty="0" smtClean="0"/>
              </a:p>
              <a:p>
                <a:pPr lvl="1">
                  <a:buFont typeface="Wingdings" panose="05000000000000000000" pitchFamily="2" charset="2"/>
                  <a:buChar char="§"/>
                </a:pPr>
                <a:endParaRPr lang="en-US" sz="2000" dirty="0"/>
              </a:p>
              <a:p>
                <a:pPr marL="0" indent="0">
                  <a:buNone/>
                </a:pPr>
                <a:endParaRPr lang="en-US" sz="2400" dirty="0" smtClean="0"/>
              </a:p>
              <a:p>
                <a:pPr marL="0" indent="0">
                  <a:buNone/>
                </a:pPr>
                <a:endParaRPr lang="en-US" sz="2400" dirty="0" smtClean="0"/>
              </a:p>
              <a:p>
                <a:pPr marL="0" indent="0">
                  <a:buNone/>
                </a:pPr>
                <a:endParaRPr lang="en-US" sz="2400" dirty="0" smtClean="0"/>
              </a:p>
              <a:p>
                <a:pPr>
                  <a:buFont typeface="Wingdings" panose="05000000000000000000" pitchFamily="2" charset="2"/>
                  <a:buChar char="Ø"/>
                </a:pPr>
                <a:endParaRPr lang="en-US" sz="2400" dirty="0" smtClean="0"/>
              </a:p>
            </p:txBody>
          </p:sp>
        </mc:Choice>
        <mc:Fallback xmlns="">
          <p:sp>
            <p:nvSpPr>
              <p:cNvPr id="3" name="Θέση περιεχομένου 2"/>
              <p:cNvSpPr>
                <a:spLocks noGrp="1" noRot="1" noChangeAspect="1" noMove="1" noResize="1" noEditPoints="1" noAdjustHandles="1" noChangeArrowheads="1" noChangeShapeType="1" noTextEdit="1"/>
              </p:cNvSpPr>
              <p:nvPr>
                <p:ph idx="1"/>
              </p:nvPr>
            </p:nvSpPr>
            <p:spPr>
              <a:xfrm>
                <a:off x="457199" y="1613849"/>
                <a:ext cx="8494295" cy="4931330"/>
              </a:xfrm>
              <a:blipFill rotWithShape="0">
                <a:blip r:embed="rId3"/>
                <a:stretch>
                  <a:fillRect l="-933" r="-215"/>
                </a:stretch>
              </a:blipFill>
            </p:spPr>
            <p:txBody>
              <a:bodyPr/>
              <a:lstStyle/>
              <a:p>
                <a:r>
                  <a:rPr lang="el-GR">
                    <a:noFill/>
                  </a:rPr>
                  <a:t> </a:t>
                </a:r>
              </a:p>
            </p:txBody>
          </p:sp>
        </mc:Fallback>
      </mc:AlternateContent>
    </p:spTree>
    <p:extLst>
      <p:ext uri="{BB962C8B-B14F-4D97-AF65-F5344CB8AC3E}">
        <p14:creationId xmlns:p14="http://schemas.microsoft.com/office/powerpoint/2010/main" val="34505720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60991"/>
            <a:ext cx="8229600" cy="1143000"/>
          </a:xfrm>
        </p:spPr>
        <p:txBody>
          <a:bodyPr>
            <a:normAutofit fontScale="90000"/>
          </a:bodyPr>
          <a:lstStyle/>
          <a:p>
            <a:r>
              <a:rPr lang="en-US" dirty="0" smtClean="0"/>
              <a:t>Modified Bayesian Inference Model</a:t>
            </a:r>
            <a:endParaRPr lang="el-GR" sz="3600" dirty="0"/>
          </a:p>
        </p:txBody>
      </p:sp>
      <mc:AlternateContent xmlns:mc="http://schemas.openxmlformats.org/markup-compatibility/2006">
        <mc:Choice xmlns:a14="http://schemas.microsoft.com/office/drawing/2010/main" Requires="a14">
          <p:sp>
            <p:nvSpPr>
              <p:cNvPr id="3" name="Θέση περιεχομένου 2"/>
              <p:cNvSpPr>
                <a:spLocks noGrp="1"/>
              </p:cNvSpPr>
              <p:nvPr>
                <p:ph idx="1"/>
              </p:nvPr>
            </p:nvSpPr>
            <p:spPr>
              <a:xfrm>
                <a:off x="457200" y="1600201"/>
                <a:ext cx="8229600" cy="5114498"/>
              </a:xfrm>
            </p:spPr>
            <p:txBody>
              <a:bodyPr>
                <a:normAutofit/>
              </a:bodyPr>
              <a:lstStyle/>
              <a:p>
                <a:pPr>
                  <a:buFont typeface="Arial" panose="020B0604020202020204" pitchFamily="34" charset="0"/>
                  <a:buChar char="•"/>
                </a:pPr>
                <a:r>
                  <a:rPr lang="en-US" sz="2400" smtClean="0"/>
                  <a:t>Extended </a:t>
                </a:r>
                <a:r>
                  <a:rPr lang="en-US" sz="2400" dirty="0"/>
                  <a:t>the expected properties to all </a:t>
                </a:r>
                <a:r>
                  <a:rPr lang="en-US" sz="2400" dirty="0" smtClean="0"/>
                  <a:t>segments.</a:t>
                </a:r>
                <a:endParaRPr lang="en-US" sz="2400" dirty="0"/>
              </a:p>
              <a:p>
                <a:pPr lvl="1">
                  <a:buFont typeface="Wingdings" panose="05000000000000000000" pitchFamily="2" charset="2"/>
                  <a:buChar char="§"/>
                </a:pPr>
                <a:r>
                  <a:rPr lang="en-US" sz="2000" dirty="0"/>
                  <a:t>Followed a self-normalized approach based on the dominant </a:t>
                </a:r>
                <a:r>
                  <a:rPr lang="en-US" sz="2000" dirty="0" smtClean="0"/>
                  <a:t>drivers.</a:t>
                </a:r>
              </a:p>
              <a:p>
                <a:pPr lvl="1">
                  <a:buFont typeface="Wingdings" panose="05000000000000000000" pitchFamily="2" charset="2"/>
                  <a:buChar char="§"/>
                </a:pPr>
                <a:endParaRPr lang="en-US" sz="2400" dirty="0" smtClean="0"/>
              </a:p>
              <a:p>
                <a:pPr>
                  <a:buFont typeface="Arial" panose="020B0604020202020204" pitchFamily="34" charset="0"/>
                  <a:buChar char="•"/>
                </a:pPr>
                <a:r>
                  <a:rPr lang="en-US" sz="2400" dirty="0" smtClean="0"/>
                  <a:t>Captured </a:t>
                </a:r>
                <a:r>
                  <a:rPr lang="en-US" sz="2400" dirty="0" smtClean="0"/>
                  <a:t>the differentiations among users (social factors):</a:t>
                </a:r>
              </a:p>
              <a:p>
                <a:pPr lvl="1">
                  <a:buFont typeface="Wingdings" panose="05000000000000000000" pitchFamily="2" charset="2"/>
                  <a:buChar char="§"/>
                </a:pPr>
                <a:r>
                  <a:rPr lang="en-US" sz="2000" dirty="0"/>
                  <a:t>Initial trust : Initialization of Beta parameters (</a:t>
                </a:r>
                <a14:m>
                  <m:oMath xmlns:m="http://schemas.openxmlformats.org/officeDocument/2006/math">
                    <m:sSub>
                      <m:sSubPr>
                        <m:ctrlPr>
                          <a:rPr lang="en-US" sz="2000" i="1">
                            <a:latin typeface="Cambria Math"/>
                          </a:rPr>
                        </m:ctrlPr>
                      </m:sSubPr>
                      <m:e>
                        <m:r>
                          <a:rPr lang="el-GR" sz="2000" i="1">
                            <a:latin typeface="Cambria Math" panose="02040503050406030204" pitchFamily="18" charset="0"/>
                          </a:rPr>
                          <m:t>𝛼</m:t>
                        </m:r>
                      </m:e>
                      <m:sub>
                        <m:r>
                          <a:rPr lang="en-US" sz="2000" i="1">
                            <a:latin typeface="Cambria Math" panose="02040503050406030204" pitchFamily="18" charset="0"/>
                          </a:rPr>
                          <m:t>𝑖</m:t>
                        </m:r>
                        <m:r>
                          <a:rPr lang="en-US" sz="2000" i="1">
                            <a:latin typeface="Cambria Math" panose="02040503050406030204" pitchFamily="18" charset="0"/>
                          </a:rPr>
                          <m:t>,</m:t>
                        </m:r>
                        <m:r>
                          <a:rPr lang="en-US" sz="2000" i="1">
                            <a:latin typeface="Cambria Math" panose="02040503050406030204" pitchFamily="18" charset="0"/>
                          </a:rPr>
                          <m:t>𝑠</m:t>
                        </m:r>
                      </m:sub>
                    </m:sSub>
                    <m:r>
                      <m:rPr>
                        <m:nor/>
                      </m:rPr>
                      <a:rPr lang="en-US" sz="2000" dirty="0"/>
                      <m:t>(0)</m:t>
                    </m:r>
                    <m:r>
                      <a:rPr lang="en-US" sz="2000" i="1">
                        <a:latin typeface="Cambria Math" panose="02040503050406030204" pitchFamily="18" charset="0"/>
                      </a:rPr>
                      <m:t>,</m:t>
                    </m:r>
                    <m:sSub>
                      <m:sSubPr>
                        <m:ctrlPr>
                          <a:rPr lang="en-US" sz="2000" i="1">
                            <a:latin typeface="Cambria Math"/>
                          </a:rPr>
                        </m:ctrlPr>
                      </m:sSubPr>
                      <m:e>
                        <m:r>
                          <a:rPr lang="el-GR" sz="2000" i="1">
                            <a:latin typeface="Cambria Math" panose="02040503050406030204" pitchFamily="18" charset="0"/>
                          </a:rPr>
                          <m:t>𝛽</m:t>
                        </m:r>
                      </m:e>
                      <m:sub>
                        <m:r>
                          <a:rPr lang="en-US" sz="2000" i="1">
                            <a:latin typeface="Cambria Math" panose="02040503050406030204" pitchFamily="18" charset="0"/>
                          </a:rPr>
                          <m:t>𝑖</m:t>
                        </m:r>
                        <m:r>
                          <a:rPr lang="en-US" sz="2000" i="1">
                            <a:latin typeface="Cambria Math" panose="02040503050406030204" pitchFamily="18" charset="0"/>
                          </a:rPr>
                          <m:t>,</m:t>
                        </m:r>
                        <m:r>
                          <a:rPr lang="en-US" sz="2000" i="1">
                            <a:latin typeface="Cambria Math" panose="02040503050406030204" pitchFamily="18" charset="0"/>
                          </a:rPr>
                          <m:t>𝑠</m:t>
                        </m:r>
                      </m:sub>
                    </m:sSub>
                  </m:oMath>
                </a14:m>
                <a:r>
                  <a:rPr lang="en-US" sz="2000" dirty="0"/>
                  <a:t>(0) ).  </a:t>
                </a:r>
              </a:p>
              <a:p>
                <a:pPr lvl="1">
                  <a:buFont typeface="Wingdings" panose="05000000000000000000" pitchFamily="2" charset="2"/>
                  <a:buChar char="§"/>
                </a:pPr>
                <a:r>
                  <a:rPr lang="en-US" sz="2000" dirty="0"/>
                  <a:t>Trust evolution: Different update coefficient for each segment </a:t>
                </a:r>
                <a:r>
                  <a:rPr lang="en-US" sz="2000" dirty="0">
                    <a:sym typeface="Wingdings" panose="05000000000000000000" pitchFamily="2" charset="2"/>
                  </a:rPr>
                  <a:t>:</a:t>
                </a:r>
              </a:p>
              <a:p>
                <a:pPr marL="0" indent="0" algn="ctr">
                  <a:buNone/>
                </a:pPr>
                <a14:m>
                  <m:oMathPara xmlns:m="http://schemas.openxmlformats.org/officeDocument/2006/math">
                    <m:oMathParaPr>
                      <m:jc m:val="centerGroup"/>
                    </m:oMathParaPr>
                    <m:oMath xmlns:m="http://schemas.openxmlformats.org/officeDocument/2006/math">
                      <m:sSub>
                        <m:sSubPr>
                          <m:ctrlPr>
                            <a:rPr lang="en-US" sz="2200" i="1">
                              <a:solidFill>
                                <a:schemeClr val="tx1"/>
                              </a:solidFill>
                              <a:latin typeface="Cambria Math"/>
                            </a:rPr>
                          </m:ctrlPr>
                        </m:sSubPr>
                        <m:e>
                          <m:r>
                            <a:rPr lang="en-US" sz="2200" i="1">
                              <a:solidFill>
                                <a:schemeClr val="tx1"/>
                              </a:solidFill>
                              <a:latin typeface="Cambria Math" panose="02040503050406030204" pitchFamily="18" charset="0"/>
                            </a:rPr>
                            <m:t>𝑎</m:t>
                          </m:r>
                        </m:e>
                        <m:sub>
                          <m:r>
                            <a:rPr lang="en-US" sz="2200" i="1">
                              <a:solidFill>
                                <a:schemeClr val="tx1"/>
                              </a:solidFill>
                              <a:latin typeface="Cambria Math" panose="02040503050406030204" pitchFamily="18" charset="0"/>
                            </a:rPr>
                            <m:t>𝑖</m:t>
                          </m:r>
                          <m:r>
                            <a:rPr lang="en-US" sz="2200" i="1">
                              <a:solidFill>
                                <a:schemeClr val="tx1"/>
                              </a:solidFill>
                              <a:latin typeface="Cambria Math" panose="02040503050406030204" pitchFamily="18" charset="0"/>
                            </a:rPr>
                            <m:t>,</m:t>
                          </m:r>
                          <m:r>
                            <a:rPr lang="en-US" sz="2200" i="1">
                              <a:solidFill>
                                <a:schemeClr val="tx1"/>
                              </a:solidFill>
                              <a:latin typeface="Cambria Math" panose="02040503050406030204" pitchFamily="18" charset="0"/>
                            </a:rPr>
                            <m:t>𝑠</m:t>
                          </m:r>
                        </m:sub>
                      </m:sSub>
                      <m:d>
                        <m:dPr>
                          <m:ctrlPr>
                            <a:rPr lang="en-US" sz="2200" i="1">
                              <a:solidFill>
                                <a:schemeClr val="tx1"/>
                              </a:solidFill>
                              <a:latin typeface="Cambria Math"/>
                            </a:rPr>
                          </m:ctrlPr>
                        </m:dPr>
                        <m:e>
                          <m:r>
                            <a:rPr lang="en-US" sz="2200" i="1">
                              <a:solidFill>
                                <a:schemeClr val="tx1"/>
                              </a:solidFill>
                              <a:latin typeface="Cambria Math" panose="02040503050406030204" pitchFamily="18" charset="0"/>
                            </a:rPr>
                            <m:t>𝑡</m:t>
                          </m:r>
                          <m:r>
                            <a:rPr lang="en-US" sz="2200" i="1">
                              <a:solidFill>
                                <a:schemeClr val="tx1"/>
                              </a:solidFill>
                              <a:latin typeface="Cambria Math" panose="02040503050406030204" pitchFamily="18" charset="0"/>
                            </a:rPr>
                            <m:t>+1</m:t>
                          </m:r>
                        </m:e>
                      </m:d>
                      <m:r>
                        <a:rPr lang="en-US" sz="2200" i="1">
                          <a:solidFill>
                            <a:schemeClr val="tx1"/>
                          </a:solidFill>
                          <a:latin typeface="Cambria Math" panose="02040503050406030204" pitchFamily="18" charset="0"/>
                        </a:rPr>
                        <m:t>=</m:t>
                      </m:r>
                      <m:sSub>
                        <m:sSubPr>
                          <m:ctrlPr>
                            <a:rPr lang="en-US" sz="2200" i="1">
                              <a:solidFill>
                                <a:schemeClr val="tx1"/>
                              </a:solidFill>
                              <a:latin typeface="Cambria Math"/>
                            </a:rPr>
                          </m:ctrlPr>
                        </m:sSubPr>
                        <m:e>
                          <m:r>
                            <a:rPr lang="en-US" sz="2200" i="1">
                              <a:solidFill>
                                <a:schemeClr val="tx1"/>
                              </a:solidFill>
                              <a:latin typeface="Cambria Math" panose="02040503050406030204" pitchFamily="18" charset="0"/>
                            </a:rPr>
                            <m:t>𝑎</m:t>
                          </m:r>
                        </m:e>
                        <m:sub>
                          <m:r>
                            <a:rPr lang="en-US" sz="2200" i="1">
                              <a:solidFill>
                                <a:schemeClr val="tx1"/>
                              </a:solidFill>
                              <a:latin typeface="Cambria Math" panose="02040503050406030204" pitchFamily="18" charset="0"/>
                            </a:rPr>
                            <m:t>𝑖</m:t>
                          </m:r>
                          <m:r>
                            <a:rPr lang="en-US" sz="2200" i="1">
                              <a:solidFill>
                                <a:schemeClr val="tx1"/>
                              </a:solidFill>
                              <a:latin typeface="Cambria Math" panose="02040503050406030204" pitchFamily="18" charset="0"/>
                            </a:rPr>
                            <m:t>,</m:t>
                          </m:r>
                          <m:r>
                            <a:rPr lang="en-US" sz="2200" i="1">
                              <a:solidFill>
                                <a:schemeClr val="tx1"/>
                              </a:solidFill>
                              <a:latin typeface="Cambria Math" panose="02040503050406030204" pitchFamily="18" charset="0"/>
                            </a:rPr>
                            <m:t>𝑠</m:t>
                          </m:r>
                        </m:sub>
                      </m:sSub>
                      <m:d>
                        <m:dPr>
                          <m:ctrlPr>
                            <a:rPr lang="en-US" sz="2200" i="1">
                              <a:solidFill>
                                <a:schemeClr val="tx1"/>
                              </a:solidFill>
                              <a:latin typeface="Cambria Math"/>
                            </a:rPr>
                          </m:ctrlPr>
                        </m:dPr>
                        <m:e>
                          <m:r>
                            <a:rPr lang="en-US" sz="2200" i="1">
                              <a:solidFill>
                                <a:schemeClr val="tx1"/>
                              </a:solidFill>
                              <a:latin typeface="Cambria Math" panose="02040503050406030204" pitchFamily="18" charset="0"/>
                            </a:rPr>
                            <m:t>𝑡</m:t>
                          </m:r>
                        </m:e>
                      </m:d>
                      <m:r>
                        <a:rPr lang="en-US" sz="2200" i="1">
                          <a:solidFill>
                            <a:schemeClr val="tx1"/>
                          </a:solidFill>
                          <a:latin typeface="Cambria Math" panose="02040503050406030204" pitchFamily="18" charset="0"/>
                        </a:rPr>
                        <m:t>+</m:t>
                      </m:r>
                      <m:sSub>
                        <m:sSubPr>
                          <m:ctrlPr>
                            <a:rPr lang="en-US" sz="2200" i="1">
                              <a:solidFill>
                                <a:schemeClr val="tx1"/>
                              </a:solidFill>
                              <a:latin typeface="Cambria Math"/>
                            </a:rPr>
                          </m:ctrlPr>
                        </m:sSubPr>
                        <m:e>
                          <m:r>
                            <a:rPr lang="en-US" sz="2200" i="1">
                              <a:solidFill>
                                <a:schemeClr val="tx1"/>
                              </a:solidFill>
                              <a:latin typeface="Cambria Math" panose="02040503050406030204" pitchFamily="18" charset="0"/>
                            </a:rPr>
                            <m:t>𝐴</m:t>
                          </m:r>
                        </m:e>
                        <m:sub>
                          <m:r>
                            <a:rPr lang="en-US" sz="2200" i="1">
                              <a:solidFill>
                                <a:schemeClr val="tx1"/>
                              </a:solidFill>
                              <a:latin typeface="Cambria Math" panose="02040503050406030204" pitchFamily="18" charset="0"/>
                            </a:rPr>
                            <m:t>𝑖</m:t>
                          </m:r>
                          <m:r>
                            <a:rPr lang="en-US" sz="2200" i="1">
                              <a:solidFill>
                                <a:schemeClr val="tx1"/>
                              </a:solidFill>
                              <a:latin typeface="Cambria Math" panose="02040503050406030204" pitchFamily="18" charset="0"/>
                            </a:rPr>
                            <m:t>,</m:t>
                          </m:r>
                          <m:r>
                            <a:rPr lang="en-US" sz="2200" i="1">
                              <a:solidFill>
                                <a:schemeClr val="tx1"/>
                              </a:solidFill>
                              <a:latin typeface="Cambria Math" panose="02040503050406030204" pitchFamily="18" charset="0"/>
                            </a:rPr>
                            <m:t>𝑠</m:t>
                          </m:r>
                        </m:sub>
                      </m:sSub>
                      <m:r>
                        <a:rPr lang="en-US" sz="2200" i="1">
                          <a:solidFill>
                            <a:schemeClr val="tx1"/>
                          </a:solidFill>
                          <a:latin typeface="Cambria Math" panose="02040503050406030204" pitchFamily="18" charset="0"/>
                        </a:rPr>
                        <m:t>    </m:t>
                      </m:r>
                      <m:r>
                        <a:rPr lang="en-US" sz="2200" i="1">
                          <a:solidFill>
                            <a:schemeClr val="tx1"/>
                          </a:solidFill>
                          <a:latin typeface="Cambria Math" panose="02040503050406030204" pitchFamily="18" charset="0"/>
                        </a:rPr>
                        <m:t>𝑎𝑛𝑑</m:t>
                      </m:r>
                      <m:r>
                        <a:rPr lang="en-US" sz="2200" i="1">
                          <a:solidFill>
                            <a:schemeClr val="tx1"/>
                          </a:solidFill>
                          <a:latin typeface="Cambria Math" panose="02040503050406030204" pitchFamily="18" charset="0"/>
                        </a:rPr>
                        <m:t>    </m:t>
                      </m:r>
                      <m:sSub>
                        <m:sSubPr>
                          <m:ctrlPr>
                            <a:rPr lang="en-US" sz="2200" i="1">
                              <a:solidFill>
                                <a:schemeClr val="tx1"/>
                              </a:solidFill>
                              <a:latin typeface="Cambria Math"/>
                            </a:rPr>
                          </m:ctrlPr>
                        </m:sSubPr>
                        <m:e>
                          <m:r>
                            <a:rPr lang="el-GR" sz="2200" i="1">
                              <a:solidFill>
                                <a:schemeClr val="tx1"/>
                              </a:solidFill>
                              <a:latin typeface="Cambria Math" panose="02040503050406030204" pitchFamily="18" charset="0"/>
                            </a:rPr>
                            <m:t>𝛽</m:t>
                          </m:r>
                        </m:e>
                        <m:sub>
                          <m:r>
                            <a:rPr lang="en-US" sz="2200" i="1">
                              <a:solidFill>
                                <a:schemeClr val="tx1"/>
                              </a:solidFill>
                              <a:latin typeface="Cambria Math" panose="02040503050406030204" pitchFamily="18" charset="0"/>
                            </a:rPr>
                            <m:t>𝑖</m:t>
                          </m:r>
                          <m:r>
                            <a:rPr lang="en-US" sz="2200" i="1">
                              <a:solidFill>
                                <a:schemeClr val="tx1"/>
                              </a:solidFill>
                              <a:latin typeface="Cambria Math" panose="02040503050406030204" pitchFamily="18" charset="0"/>
                            </a:rPr>
                            <m:t>,</m:t>
                          </m:r>
                          <m:r>
                            <a:rPr lang="en-US" sz="2200" i="1">
                              <a:solidFill>
                                <a:schemeClr val="tx1"/>
                              </a:solidFill>
                              <a:latin typeface="Cambria Math" panose="02040503050406030204" pitchFamily="18" charset="0"/>
                            </a:rPr>
                            <m:t>𝑠</m:t>
                          </m:r>
                        </m:sub>
                      </m:sSub>
                      <m:d>
                        <m:dPr>
                          <m:ctrlPr>
                            <a:rPr lang="en-US" sz="2200" i="1">
                              <a:solidFill>
                                <a:schemeClr val="tx1"/>
                              </a:solidFill>
                              <a:latin typeface="Cambria Math"/>
                            </a:rPr>
                          </m:ctrlPr>
                        </m:dPr>
                        <m:e>
                          <m:r>
                            <a:rPr lang="en-US" sz="2200" i="1">
                              <a:solidFill>
                                <a:schemeClr val="tx1"/>
                              </a:solidFill>
                              <a:latin typeface="Cambria Math" panose="02040503050406030204" pitchFamily="18" charset="0"/>
                            </a:rPr>
                            <m:t>𝑡</m:t>
                          </m:r>
                          <m:r>
                            <a:rPr lang="en-US" sz="2200" i="1">
                              <a:solidFill>
                                <a:schemeClr val="tx1"/>
                              </a:solidFill>
                              <a:latin typeface="Cambria Math" panose="02040503050406030204" pitchFamily="18" charset="0"/>
                            </a:rPr>
                            <m:t>+1</m:t>
                          </m:r>
                        </m:e>
                      </m:d>
                      <m:r>
                        <a:rPr lang="en-US" sz="2200" i="1">
                          <a:solidFill>
                            <a:schemeClr val="tx1"/>
                          </a:solidFill>
                          <a:latin typeface="Cambria Math" panose="02040503050406030204" pitchFamily="18" charset="0"/>
                        </a:rPr>
                        <m:t>=</m:t>
                      </m:r>
                      <m:sSub>
                        <m:sSubPr>
                          <m:ctrlPr>
                            <a:rPr lang="en-US" sz="2200" i="1">
                              <a:solidFill>
                                <a:schemeClr val="tx1"/>
                              </a:solidFill>
                              <a:latin typeface="Cambria Math"/>
                            </a:rPr>
                          </m:ctrlPr>
                        </m:sSubPr>
                        <m:e>
                          <m:r>
                            <a:rPr lang="el-GR" sz="2200" i="1">
                              <a:solidFill>
                                <a:schemeClr val="tx1"/>
                              </a:solidFill>
                              <a:latin typeface="Cambria Math" panose="02040503050406030204" pitchFamily="18" charset="0"/>
                            </a:rPr>
                            <m:t>𝛽</m:t>
                          </m:r>
                        </m:e>
                        <m:sub>
                          <m:r>
                            <a:rPr lang="en-US" sz="2200" i="1">
                              <a:solidFill>
                                <a:schemeClr val="tx1"/>
                              </a:solidFill>
                              <a:latin typeface="Cambria Math" panose="02040503050406030204" pitchFamily="18" charset="0"/>
                            </a:rPr>
                            <m:t>𝑖</m:t>
                          </m:r>
                          <m:r>
                            <a:rPr lang="en-US" sz="2200" i="1">
                              <a:solidFill>
                                <a:schemeClr val="tx1"/>
                              </a:solidFill>
                              <a:latin typeface="Cambria Math" panose="02040503050406030204" pitchFamily="18" charset="0"/>
                            </a:rPr>
                            <m:t>,</m:t>
                          </m:r>
                          <m:r>
                            <a:rPr lang="en-US" sz="2200" i="1">
                              <a:solidFill>
                                <a:schemeClr val="tx1"/>
                              </a:solidFill>
                              <a:latin typeface="Cambria Math" panose="02040503050406030204" pitchFamily="18" charset="0"/>
                            </a:rPr>
                            <m:t>𝑠</m:t>
                          </m:r>
                        </m:sub>
                      </m:sSub>
                      <m:d>
                        <m:dPr>
                          <m:ctrlPr>
                            <a:rPr lang="en-US" sz="2200" i="1">
                              <a:solidFill>
                                <a:schemeClr val="tx1"/>
                              </a:solidFill>
                              <a:latin typeface="Cambria Math"/>
                            </a:rPr>
                          </m:ctrlPr>
                        </m:dPr>
                        <m:e>
                          <m:r>
                            <a:rPr lang="en-US" sz="2200" i="1">
                              <a:solidFill>
                                <a:schemeClr val="tx1"/>
                              </a:solidFill>
                              <a:latin typeface="Cambria Math" panose="02040503050406030204" pitchFamily="18" charset="0"/>
                            </a:rPr>
                            <m:t>𝑡</m:t>
                          </m:r>
                        </m:e>
                      </m:d>
                      <m:r>
                        <a:rPr lang="en-US" sz="2200" i="1">
                          <a:solidFill>
                            <a:schemeClr val="tx1"/>
                          </a:solidFill>
                          <a:latin typeface="Cambria Math" panose="02040503050406030204" pitchFamily="18" charset="0"/>
                        </a:rPr>
                        <m:t>+</m:t>
                      </m:r>
                      <m:sSub>
                        <m:sSubPr>
                          <m:ctrlPr>
                            <a:rPr lang="en-US" sz="2200" i="1">
                              <a:solidFill>
                                <a:schemeClr val="tx1"/>
                              </a:solidFill>
                              <a:latin typeface="Cambria Math"/>
                            </a:rPr>
                          </m:ctrlPr>
                        </m:sSubPr>
                        <m:e>
                          <m:r>
                            <a:rPr lang="en-US" sz="2200" i="1">
                              <a:solidFill>
                                <a:schemeClr val="tx1"/>
                              </a:solidFill>
                              <a:latin typeface="Cambria Math" panose="02040503050406030204" pitchFamily="18" charset="0"/>
                            </a:rPr>
                            <m:t>𝐵</m:t>
                          </m:r>
                        </m:e>
                        <m:sub>
                          <m:r>
                            <a:rPr lang="en-US" sz="2200" i="1">
                              <a:solidFill>
                                <a:schemeClr val="tx1"/>
                              </a:solidFill>
                              <a:latin typeface="Cambria Math" panose="02040503050406030204" pitchFamily="18" charset="0"/>
                            </a:rPr>
                            <m:t>𝑖</m:t>
                          </m:r>
                          <m:r>
                            <a:rPr lang="en-US" sz="2200" i="1">
                              <a:solidFill>
                                <a:schemeClr val="tx1"/>
                              </a:solidFill>
                              <a:latin typeface="Cambria Math" panose="02040503050406030204" pitchFamily="18" charset="0"/>
                            </a:rPr>
                            <m:t>,</m:t>
                          </m:r>
                          <m:r>
                            <a:rPr lang="en-US" sz="2200" i="1">
                              <a:solidFill>
                                <a:schemeClr val="tx1"/>
                              </a:solidFill>
                              <a:latin typeface="Cambria Math" panose="02040503050406030204" pitchFamily="18" charset="0"/>
                            </a:rPr>
                            <m:t>𝑠</m:t>
                          </m:r>
                        </m:sub>
                      </m:sSub>
                    </m:oMath>
                  </m:oMathPara>
                </a14:m>
                <a:endParaRPr lang="en-US" sz="2400" dirty="0" smtClean="0"/>
              </a:p>
              <a:p>
                <a:pPr marL="0" indent="0" algn="ctr">
                  <a:buNone/>
                </a:pPr>
                <a:endParaRPr lang="en-US" sz="2400" dirty="0" smtClean="0"/>
              </a:p>
              <a:p>
                <a:pPr marL="457200" lvl="1" indent="0">
                  <a:buNone/>
                </a:pPr>
                <a:endParaRPr lang="en-US" sz="2200" dirty="0" smtClean="0">
                  <a:solidFill>
                    <a:schemeClr val="tx1"/>
                  </a:solidFill>
                </a:endParaRPr>
              </a:p>
              <a:p>
                <a:pPr marL="0" lvl="1" indent="0">
                  <a:buNone/>
                </a:pPr>
                <a:endParaRPr lang="en-US" sz="2000" dirty="0" smtClean="0"/>
              </a:p>
              <a:p>
                <a:pPr marL="0" lvl="1" indent="0" algn="ctr">
                  <a:buNone/>
                </a:pPr>
                <a:endParaRPr lang="en-US" sz="2000" dirty="0"/>
              </a:p>
              <a:p>
                <a:pPr marL="0" indent="0" algn="ctr">
                  <a:buNone/>
                </a:pPr>
                <a:endParaRPr lang="en-US" sz="2400" dirty="0" smtClean="0"/>
              </a:p>
            </p:txBody>
          </p:sp>
        </mc:Choice>
        <mc:Fallback>
          <p:sp>
            <p:nvSpPr>
              <p:cNvPr id="3" name="Θέση περιεχομένου 2"/>
              <p:cNvSpPr>
                <a:spLocks noGrp="1" noRot="1" noChangeAspect="1" noMove="1" noResize="1" noEditPoints="1" noAdjustHandles="1" noChangeArrowheads="1" noChangeShapeType="1" noTextEdit="1"/>
              </p:cNvSpPr>
              <p:nvPr>
                <p:ph idx="1"/>
              </p:nvPr>
            </p:nvSpPr>
            <p:spPr>
              <a:xfrm>
                <a:off x="457200" y="1600201"/>
                <a:ext cx="8229600" cy="5114498"/>
              </a:xfrm>
              <a:blipFill rotWithShape="1">
                <a:blip r:embed="rId3"/>
                <a:stretch>
                  <a:fillRect l="-963" t="-955"/>
                </a:stretch>
              </a:blipFill>
            </p:spPr>
            <p:txBody>
              <a:bodyPr/>
              <a:lstStyle/>
              <a:p>
                <a:r>
                  <a:rPr lang="el-GR">
                    <a:noFill/>
                  </a:rPr>
                  <a:t> </a:t>
                </a:r>
              </a:p>
            </p:txBody>
          </p:sp>
        </mc:Fallback>
      </mc:AlternateContent>
    </p:spTree>
    <p:extLst>
      <p:ext uri="{BB962C8B-B14F-4D97-AF65-F5344CB8AC3E}">
        <p14:creationId xmlns:p14="http://schemas.microsoft.com/office/powerpoint/2010/main" val="117124429"/>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PTET-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662</Words>
  <Application>Microsoft Office PowerPoint</Application>
  <PresentationFormat>On-screen Show (4:3)</PresentationFormat>
  <Paragraphs>130</Paragraphs>
  <Slides>8</Slides>
  <Notes>6</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8</vt:i4>
      </vt:variant>
    </vt:vector>
  </HeadingPairs>
  <TitlesOfParts>
    <vt:vector size="11" baseType="lpstr">
      <vt:lpstr>1_OPTET-Template</vt:lpstr>
      <vt:lpstr>Έγγραφο</vt:lpstr>
      <vt:lpstr>Document</vt:lpstr>
      <vt:lpstr>Trust Metric Estimator</vt:lpstr>
      <vt:lpstr>Trust Metric Estimator</vt:lpstr>
      <vt:lpstr>Trust level affecting decisions </vt:lpstr>
      <vt:lpstr>Research on the impact of  social factors</vt:lpstr>
      <vt:lpstr>Validation of users’ Segmentation</vt:lpstr>
      <vt:lpstr>Towards the  Trust Computational Model</vt:lpstr>
      <vt:lpstr>Basic Bayesian Trust Inference Model</vt:lpstr>
      <vt:lpstr>Modified Bayesian Inference Model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Trust Metric Estimator</dc:title>
  <dc:creator>Costas Kalogiros</dc:creator>
  <cp:lastModifiedBy>Costas Kalogiros</cp:lastModifiedBy>
  <cp:revision>2</cp:revision>
  <dcterms:created xsi:type="dcterms:W3CDTF">2016-12-08T12:04:08Z</dcterms:created>
  <dcterms:modified xsi:type="dcterms:W3CDTF">2016-12-08T12:07:35Z</dcterms:modified>
</cp:coreProperties>
</file>